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Lst>
  <p:sldSz cy="5143500" cx="9144000"/>
  <p:notesSz cx="6858000" cy="9144000"/>
  <p:embeddedFontLst>
    <p:embeddedFont>
      <p:font typeface="Nunito"/>
      <p:regular r:id="rId57"/>
      <p:bold r:id="rId58"/>
      <p:italic r:id="rId59"/>
      <p:boldItalic r:id="rId60"/>
    </p:embeddedFont>
    <p:embeddedFont>
      <p:font typeface="Old Standard TT"/>
      <p:regular r:id="rId61"/>
      <p:bold r:id="rId62"/>
      <p: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7B2A739-955B-47CC-8AE1-A9D562660306}">
  <a:tblStyle styleId="{B7B2A739-955B-47CC-8AE1-A9D56266030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B26392D-492F-4524-BAFD-4D02211B1CD3}"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OldStandardTT-bold.fntdata"/><Relationship Id="rId61" Type="http://schemas.openxmlformats.org/officeDocument/2006/relationships/font" Target="fonts/OldStandardTT-regular.fntdata"/><Relationship Id="rId20" Type="http://schemas.openxmlformats.org/officeDocument/2006/relationships/slide" Target="slides/slide14.xml"/><Relationship Id="rId63" Type="http://schemas.openxmlformats.org/officeDocument/2006/relationships/font" Target="fonts/OldStandardTT-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Nunito-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Nunito-regular.fntdata"/><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Nunito-italic.fntdata"/><Relationship Id="rId14" Type="http://schemas.openxmlformats.org/officeDocument/2006/relationships/slide" Target="slides/slide8.xml"/><Relationship Id="rId58" Type="http://schemas.openxmlformats.org/officeDocument/2006/relationships/font" Target="fonts/Nunito-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language-center.com.tw/toefl-reading.html"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pass rate </a:t>
            </a:r>
            <a:r>
              <a:rPr lang="zh-TW"/>
              <a:t>定義補充</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fa69c7a60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fa69c7a60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rgbClr val="3F3F3F"/>
                </a:solidFill>
                <a:highlight>
                  <a:srgbClr val="FFFFFF"/>
                </a:highlight>
              </a:rPr>
              <a:t>合著講成CDGP and non-CDGP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fa69c7a604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fa69c7a604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rgbClr val="3F3F3F"/>
                </a:solidFill>
                <a:highlight>
                  <a:srgbClr val="FFFFFF"/>
                </a:highlight>
              </a:rPr>
              <a:t>詞彙學習是掌握英語的基礎，因為豐富的詞彙量能夠增強語言理解和表達能力。</a:t>
            </a:r>
            <a:endParaRPr sz="900">
              <a:solidFill>
                <a:srgbClr val="3F3F3F"/>
              </a:solidFill>
              <a:highlight>
                <a:srgbClr val="FFFFFF"/>
              </a:highlight>
            </a:endParaRPr>
          </a:p>
          <a:p>
            <a:pPr indent="0" lvl="0" marL="0" rtl="0" algn="l">
              <a:spcBef>
                <a:spcPts val="0"/>
              </a:spcBef>
              <a:spcAft>
                <a:spcPts val="0"/>
              </a:spcAft>
              <a:buNone/>
            </a:pPr>
            <a:r>
              <a:rPr lang="zh-TW" sz="900">
                <a:solidFill>
                  <a:srgbClr val="3F3F3F"/>
                </a:solidFill>
                <a:highlight>
                  <a:srgbClr val="FFFFFF"/>
                </a:highlight>
              </a:rPr>
              <a:t>而設計有效的單字測驗能夠幫助學習者鞏固詞彙的掌握情況，識別他們的學習盲點。在這樣的測驗中，老師在設計單字測驗時，通常需要花費大量時間和精力來生成合適的干擾選項，這些選項必須既具有誤導性，又不能作為正確答案。然而，這樣的出題過程往往非常繁瑣且容易出現偏差。因此，能夠自動生成合理的干擾選項對於幫助老師減輕負擔，並提升測驗的質量具有重要意義。這些自動生成的選項能夠檢測學習者是否真正理解單字的含義，而非僅僅依靠猜測來作答。</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fa7144d0f3_7_1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fa7144d0f3_7_1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rgbClr val="3F3F3F"/>
                </a:solidFill>
                <a:highlight>
                  <a:srgbClr val="FFFFFF"/>
                </a:highlight>
              </a:rPr>
              <a:t>詞彙學習是掌握英語的基礎，因為豐富的詞彙量能夠增強語言理解和表達能力。</a:t>
            </a:r>
            <a:endParaRPr sz="900">
              <a:solidFill>
                <a:srgbClr val="3F3F3F"/>
              </a:solidFill>
              <a:highlight>
                <a:srgbClr val="FFFFFF"/>
              </a:highlight>
            </a:endParaRPr>
          </a:p>
          <a:p>
            <a:pPr indent="0" lvl="0" marL="0" rtl="0" algn="l">
              <a:spcBef>
                <a:spcPts val="0"/>
              </a:spcBef>
              <a:spcAft>
                <a:spcPts val="0"/>
              </a:spcAft>
              <a:buNone/>
            </a:pPr>
            <a:r>
              <a:rPr lang="zh-TW" sz="900">
                <a:solidFill>
                  <a:srgbClr val="3F3F3F"/>
                </a:solidFill>
                <a:highlight>
                  <a:srgbClr val="FFFFFF"/>
                </a:highlight>
              </a:rPr>
              <a:t>而設計有效的單字測驗能夠幫助學習者鞏固詞彙的掌握情況，識別他們的學習盲點。在這樣的測驗中，老師在設計單字測驗時，通常需要花費大量時間和精力來生成合適的干擾選項，這些選項必須既具有誤導性，又不能作為正確答案。然而，這樣的出題過程往往非常繁瑣且容易出現偏差。因此，能夠自動生成合理的干擾選項對於幫助老師減輕負擔，並提升測驗的質量具有重要意義。這些自動生成的選項能夠檢測學習者是否真正理解單字的含義，而非僅僅依靠猜測來作答。</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fa7144d0f3_7_1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fa7144d0f3_7_1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rgbClr val="3F3F3F"/>
                </a:solidFill>
                <a:highlight>
                  <a:srgbClr val="FFFFFF"/>
                </a:highlight>
              </a:rPr>
              <a:t>詞彙學習是掌握英語的基礎，因為豐富的詞彙量能夠增強語言理解和表達能力。</a:t>
            </a:r>
            <a:endParaRPr sz="900">
              <a:solidFill>
                <a:srgbClr val="3F3F3F"/>
              </a:solidFill>
              <a:highlight>
                <a:srgbClr val="FFFFFF"/>
              </a:highlight>
            </a:endParaRPr>
          </a:p>
          <a:p>
            <a:pPr indent="0" lvl="0" marL="0" rtl="0" algn="l">
              <a:spcBef>
                <a:spcPts val="0"/>
              </a:spcBef>
              <a:spcAft>
                <a:spcPts val="0"/>
              </a:spcAft>
              <a:buNone/>
            </a:pPr>
            <a:r>
              <a:rPr lang="zh-TW" sz="900">
                <a:solidFill>
                  <a:srgbClr val="3F3F3F"/>
                </a:solidFill>
                <a:highlight>
                  <a:srgbClr val="FFFFFF"/>
                </a:highlight>
              </a:rPr>
              <a:t>而設計有效的單字測驗能夠幫助學習者鞏固詞彙的掌握情況，識別他們的學習盲點。在這樣的測驗中，老師在設計單字測驗時，通常需要花費大量時間和精力來生成合適的干擾選項，這些選項必須既具有誤導性，又不能作為正確答案。然而，這樣的出題過程往往非常繁瑣且容易出現偏差。因此，能夠自動生成合理的干擾選項對於幫助老師減輕負擔，並提升測驗的質量具有重要意義。這些自動生成的選項能夠檢測學習者是否真正理解單字的含義，而非僅僅依靠猜測來作答。</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fa7144d0f3_7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fa7144d0f3_7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rgbClr val="3F3F3F"/>
                </a:solidFill>
                <a:highlight>
                  <a:srgbClr val="FFFFFF"/>
                </a:highlight>
              </a:rPr>
              <a:t>詞彙學習是掌握英語的基礎，因為豐富的詞彙量能夠增強語言理解和表達能力。</a:t>
            </a:r>
            <a:endParaRPr sz="900">
              <a:solidFill>
                <a:srgbClr val="3F3F3F"/>
              </a:solidFill>
              <a:highlight>
                <a:srgbClr val="FFFFFF"/>
              </a:highlight>
            </a:endParaRPr>
          </a:p>
          <a:p>
            <a:pPr indent="0" lvl="0" marL="0" rtl="0" algn="l">
              <a:spcBef>
                <a:spcPts val="0"/>
              </a:spcBef>
              <a:spcAft>
                <a:spcPts val="0"/>
              </a:spcAft>
              <a:buNone/>
            </a:pPr>
            <a:r>
              <a:rPr lang="zh-TW" sz="900">
                <a:solidFill>
                  <a:srgbClr val="3F3F3F"/>
                </a:solidFill>
                <a:highlight>
                  <a:srgbClr val="FFFFFF"/>
                </a:highlight>
              </a:rPr>
              <a:t>而設計有效的單字測驗能夠幫助學習者鞏固詞彙的掌握情況，識別他們的學習盲點。在這樣的測驗中，老師在設計單字測驗時，通常需要花費大量時間和精力來生成合適的干擾選項，這些選項必須既具有誤導性，又不能作為正確答案。然而，這樣的出題過程往往非常繁瑣且容易出現偏差。因此，能夠自動生成合理的干擾選項對於幫助老師減輕負擔，並提升測驗的質量具有重要意義。這些自動生成的選項能夠檢測學習者是否真正理解單字的含義，而非僅僅依靠猜測來作答。</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fa7144d0f3_7_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fa7144d0f3_7_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rgbClr val="3F3F3F"/>
                </a:solidFill>
                <a:highlight>
                  <a:srgbClr val="FFFFFF"/>
                </a:highlight>
              </a:rPr>
              <a:t>詞彙學習是掌握英語的基礎，因為豐富的詞彙量能夠增強語言理解和表達能力。</a:t>
            </a:r>
            <a:endParaRPr sz="900">
              <a:solidFill>
                <a:srgbClr val="3F3F3F"/>
              </a:solidFill>
              <a:highlight>
                <a:srgbClr val="FFFFFF"/>
              </a:highlight>
            </a:endParaRPr>
          </a:p>
          <a:p>
            <a:pPr indent="0" lvl="0" marL="0" rtl="0" algn="l">
              <a:spcBef>
                <a:spcPts val="0"/>
              </a:spcBef>
              <a:spcAft>
                <a:spcPts val="0"/>
              </a:spcAft>
              <a:buNone/>
            </a:pPr>
            <a:r>
              <a:rPr lang="zh-TW" sz="900">
                <a:solidFill>
                  <a:srgbClr val="3F3F3F"/>
                </a:solidFill>
                <a:highlight>
                  <a:srgbClr val="FFFFFF"/>
                </a:highlight>
              </a:rPr>
              <a:t>而設計有效的單字測驗能夠幫助學習者鞏固詞彙的掌握情況，識別他們的學習盲點。在這樣的測驗中，老師在設計單字測驗時，通常需要花費大量時間和精力來生成合適的干擾選項，這些選項必須既具有誤導性，又不能作為正確答案。然而，這樣的出題過程往往非常繁瑣且容易出現偏差。因此，能夠自動生成合理的干擾選項對於幫助老師減輕負擔，並提升測驗的質量具有重要意義。這些自動生成的選項能夠檢測學習者是否真正理解單字的含義，而非僅僅依靠猜測來作答。</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0cba3e9a5b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0cba3e9a5b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rgbClr val="3F3F3F"/>
                </a:solidFill>
                <a:highlight>
                  <a:srgbClr val="FFFFFF"/>
                </a:highlight>
              </a:rPr>
              <a:t>說明為什麼要做 data analysis</a:t>
            </a:r>
            <a:endParaRPr sz="900">
              <a:solidFill>
                <a:srgbClr val="3F3F3F"/>
              </a:solidFill>
              <a:highlight>
                <a:srgbClr val="FFFFFF"/>
              </a:highlight>
            </a:endParaRPr>
          </a:p>
          <a:p>
            <a:pPr indent="0" lvl="0" marL="0" rtl="0" algn="l">
              <a:spcBef>
                <a:spcPts val="0"/>
              </a:spcBef>
              <a:spcAft>
                <a:spcPts val="0"/>
              </a:spcAft>
              <a:buNone/>
            </a:pPr>
            <a:r>
              <a:rPr lang="zh-TW" sz="900">
                <a:solidFill>
                  <a:srgbClr val="3F3F3F"/>
                </a:solidFill>
                <a:highlight>
                  <a:srgbClr val="FFFFFF"/>
                </a:highlight>
              </a:rPr>
              <a:t>NN based的選項生成只考慮前後文，並無注意考試特色所限制的單詞框架</a:t>
            </a:r>
            <a:endParaRPr sz="900">
              <a:solidFill>
                <a:srgbClr val="3F3F3F"/>
              </a:solidFill>
              <a:highlight>
                <a:srgbClr val="FFFFFF"/>
              </a:highlight>
            </a:endParaRPr>
          </a:p>
          <a:p>
            <a:pPr indent="0" lvl="0" marL="0" rtl="0" algn="l">
              <a:spcBef>
                <a:spcPts val="0"/>
              </a:spcBef>
              <a:spcAft>
                <a:spcPts val="0"/>
              </a:spcAft>
              <a:buNone/>
            </a:pPr>
            <a:r>
              <a:rPr lang="zh-TW" sz="900">
                <a:solidFill>
                  <a:srgbClr val="3F3F3F"/>
                </a:solidFill>
                <a:highlight>
                  <a:srgbClr val="FFFFFF"/>
                </a:highlight>
              </a:rPr>
              <a:t>所以我們需要分析常見考試的風格，以輔助Distractor Candidates Generator生成好的distractors candidate</a:t>
            </a:r>
            <a:endParaRPr sz="900">
              <a:solidFill>
                <a:srgbClr val="3F3F3F"/>
              </a:solidFill>
              <a:highlight>
                <a:srgbClr val="FFFFFF"/>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0cba3e9a5b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0cba3e9a5b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rgbClr val="3F3F3F"/>
                </a:solidFill>
                <a:highlight>
                  <a:srgbClr val="FFFFFF"/>
                </a:highlight>
              </a:rPr>
              <a:t>右邊補欄位</a:t>
            </a:r>
            <a:endParaRPr sz="900">
              <a:solidFill>
                <a:srgbClr val="3F3F3F"/>
              </a:solidFill>
              <a:highlight>
                <a:srgbClr val="FFFFFF"/>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fc5d508f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fc5d508f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rgbClr val="3F3F3F"/>
                </a:solidFill>
                <a:highlight>
                  <a:srgbClr val="FFFFFF"/>
                </a:highlight>
              </a:rPr>
              <a:t>詞彙學習是掌握英語的基礎，因為豐富的詞彙量能夠增強語言理解和表達能力。</a:t>
            </a:r>
            <a:endParaRPr sz="900">
              <a:solidFill>
                <a:srgbClr val="3F3F3F"/>
              </a:solidFill>
              <a:highlight>
                <a:srgbClr val="FFFFFF"/>
              </a:highlight>
            </a:endParaRPr>
          </a:p>
          <a:p>
            <a:pPr indent="0" lvl="0" marL="0" rtl="0" algn="l">
              <a:spcBef>
                <a:spcPts val="0"/>
              </a:spcBef>
              <a:spcAft>
                <a:spcPts val="0"/>
              </a:spcAft>
              <a:buNone/>
            </a:pPr>
            <a:r>
              <a:rPr lang="zh-TW" sz="900">
                <a:solidFill>
                  <a:srgbClr val="3F3F3F"/>
                </a:solidFill>
                <a:highlight>
                  <a:srgbClr val="FFFFFF"/>
                </a:highlight>
              </a:rPr>
              <a:t>而設計有效的單字測驗能夠幫助學習者鞏固詞彙的掌握情況，識別他們的學習盲點。在這樣的測驗中，老師在設計單字測驗時，通常需要花費大量時間和精力來生成合適的干擾選項，這些選項必須既具有誤導性，又不能作為正確答案。然而，這樣的出題過程往往非常繁瑣且容易出現偏差。因此，能夠自動生成合理的干擾選項對於幫助老師減輕負擔，並提升測驗的質量具有重要意義。這些自動生成的選項能夠檢測學習者是否真正理解單字的含義，而非僅僅依靠猜測來作答。</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fc5d508f2d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fc5d508f2d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sz="1150">
                <a:solidFill>
                  <a:srgbClr val="D1D2D3"/>
                </a:solidFill>
                <a:highlight>
                  <a:srgbClr val="1A1D21"/>
                </a:highlight>
              </a:rPr>
              <a:t>這裡難度和答對的關聯不高結論可以說可能還有其他因素影響</a:t>
            </a:r>
            <a:endParaRPr sz="900">
              <a:solidFill>
                <a:srgbClr val="3F3F3F"/>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zh-TW" sz="900">
                <a:solidFill>
                  <a:srgbClr val="3F3F3F"/>
                </a:solidFill>
                <a:highlight>
                  <a:srgbClr val="FFFFFF"/>
                </a:highlight>
              </a:rPr>
              <a:t>Pearson correlation between question difficulty and student accuracy rate is -0.118, with a 𝑝-value of 0.113</a:t>
            </a:r>
            <a:endParaRPr sz="900">
              <a:solidFill>
                <a:srgbClr val="3F3F3F"/>
              </a:solidFill>
              <a:highlight>
                <a:srgbClr val="FFFFFF"/>
              </a:highlight>
            </a:endParaRPr>
          </a:p>
          <a:p>
            <a:pPr indent="0" lvl="0" marL="0" rtl="0" algn="l">
              <a:spcBef>
                <a:spcPts val="0"/>
              </a:spcBef>
              <a:spcAft>
                <a:spcPts val="0"/>
              </a:spcAft>
              <a:buNone/>
            </a:pPr>
            <a:r>
              <a:t/>
            </a:r>
            <a:endParaRPr sz="900">
              <a:solidFill>
                <a:srgbClr val="3F3F3F"/>
              </a:solidFill>
              <a:highlight>
                <a:srgbClr val="FFFFFF"/>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fa7144d0f3_7_9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fa7144d0f3_7_9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0cba3e9a5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0cba3e9a5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sz="1150">
                <a:solidFill>
                  <a:srgbClr val="D1D2D3"/>
                </a:solidFill>
                <a:highlight>
                  <a:srgbClr val="1A1D21"/>
                </a:highlight>
              </a:rPr>
              <a:t>這裡難度和答對的關聯不高結論可以說可能還有其他因素影響</a:t>
            </a:r>
            <a:endParaRPr sz="900">
              <a:solidFill>
                <a:srgbClr val="3F3F3F"/>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zh-TW" sz="900">
                <a:solidFill>
                  <a:srgbClr val="3F3F3F"/>
                </a:solidFill>
                <a:highlight>
                  <a:srgbClr val="FFFFFF"/>
                </a:highlight>
              </a:rPr>
              <a:t>Pearson correlation between question difficulty and student accuracy rate is -0.118, with a 𝑝-value of 0.113</a:t>
            </a:r>
            <a:endParaRPr sz="900">
              <a:solidFill>
                <a:srgbClr val="3F3F3F"/>
              </a:solidFill>
              <a:highlight>
                <a:srgbClr val="FFFFFF"/>
              </a:highlight>
            </a:endParaRPr>
          </a:p>
          <a:p>
            <a:pPr indent="0" lvl="0" marL="0" rtl="0" algn="l">
              <a:spcBef>
                <a:spcPts val="0"/>
              </a:spcBef>
              <a:spcAft>
                <a:spcPts val="0"/>
              </a:spcAft>
              <a:buNone/>
            </a:pPr>
            <a:r>
              <a:t/>
            </a:r>
            <a:endParaRPr sz="900">
              <a:solidFill>
                <a:srgbClr val="3F3F3F"/>
              </a:solidFill>
              <a:highlight>
                <a:srgbClr val="FFFFFF"/>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fc5d508f2d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fc5d508f2d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rgbClr val="3F3F3F"/>
                </a:solidFill>
                <a:highlight>
                  <a:srgbClr val="FFFFFF"/>
                </a:highlight>
              </a:rPr>
              <a:t>我們想知道的是，將正確含義的中文透過deep translate翻譯回英文的時候，是否會出現與target word不同的字，而且那個字的定義並不被用於代表target word在文句中的原始含意</a:t>
            </a:r>
            <a:br>
              <a:rPr lang="zh-TW" sz="900">
                <a:solidFill>
                  <a:srgbClr val="3F3F3F"/>
                </a:solidFill>
                <a:highlight>
                  <a:srgbClr val="FFFFFF"/>
                </a:highlight>
              </a:rPr>
            </a:br>
            <a:r>
              <a:rPr lang="zh-TW" sz="900">
                <a:solidFill>
                  <a:srgbClr val="3F3F3F"/>
                </a:solidFill>
                <a:highlight>
                  <a:srgbClr val="FFFFFF"/>
                </a:highlight>
              </a:rPr>
              <a:t>-&gt; 問題在哪？ 單純提供中文給translation software翻回來的字會不會不精確？</a:t>
            </a:r>
            <a:endParaRPr sz="900">
              <a:solidFill>
                <a:srgbClr val="3F3F3F"/>
              </a:solidFill>
              <a:highlight>
                <a:srgbClr val="FFFFFF"/>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0cba3e9a5b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30cba3e9a5b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rgbClr val="3F3F3F"/>
                </a:solidFill>
                <a:highlight>
                  <a:srgbClr val="FFFFFF"/>
                </a:highlight>
              </a:rPr>
              <a:t>我們想知道的是，將正確含義的中文透過deep translate翻譯回英文的時候，是否會出現與target word不同的字，而且那個字的定義並不被用於代表target word在文句中的原始含意</a:t>
            </a:r>
            <a:br>
              <a:rPr lang="zh-TW" sz="900">
                <a:solidFill>
                  <a:srgbClr val="3F3F3F"/>
                </a:solidFill>
                <a:highlight>
                  <a:srgbClr val="FFFFFF"/>
                </a:highlight>
              </a:rPr>
            </a:br>
            <a:r>
              <a:rPr lang="zh-TW" sz="900">
                <a:solidFill>
                  <a:srgbClr val="3F3F3F"/>
                </a:solidFill>
                <a:highlight>
                  <a:srgbClr val="FFFFFF"/>
                </a:highlight>
              </a:rPr>
              <a:t>-&gt; 問題在哪？ 單純提供中文給translation software翻回來的字會不會不精確？</a:t>
            </a:r>
            <a:endParaRPr sz="900">
              <a:solidFill>
                <a:srgbClr val="3F3F3F"/>
              </a:solidFill>
              <a:highlight>
                <a:srgbClr val="FFFFFF"/>
              </a:high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fc5d508f2d_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fc5d508f2d_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sz="900">
                <a:solidFill>
                  <a:srgbClr val="3F3F3F"/>
                </a:solidFill>
                <a:highlight>
                  <a:srgbClr val="FFFFFF"/>
                </a:highlight>
              </a:rPr>
              <a:t># </a:t>
            </a:r>
            <a:r>
              <a:rPr lang="zh-TW" sz="1800">
                <a:solidFill>
                  <a:schemeClr val="dk1"/>
                </a:solidFill>
                <a:latin typeface="Old Standard TT"/>
                <a:ea typeface="Old Standard TT"/>
                <a:cs typeface="Old Standard TT"/>
                <a:sym typeface="Old Standard TT"/>
              </a:rPr>
              <a:t>Correlation Between Vocabulary Difficulty and Examinee Performance</a:t>
            </a:r>
            <a:endParaRPr sz="900">
              <a:solidFill>
                <a:srgbClr val="3F3F3F"/>
              </a:solidFill>
              <a:highlight>
                <a:srgbClr val="FFFFFF"/>
              </a:highlight>
            </a:endParaRPr>
          </a:p>
          <a:p>
            <a:pPr indent="0" lvl="0" marL="0" rtl="0" algn="l">
              <a:lnSpc>
                <a:spcPct val="115000"/>
              </a:lnSpc>
              <a:spcBef>
                <a:spcPts val="0"/>
              </a:spcBef>
              <a:spcAft>
                <a:spcPts val="0"/>
              </a:spcAft>
              <a:buNone/>
            </a:pPr>
            <a:r>
              <a:rPr lang="zh-TW" sz="900">
                <a:solidFill>
                  <a:srgbClr val="3F3F3F"/>
                </a:solidFill>
                <a:highlight>
                  <a:srgbClr val="FFFFFF"/>
                </a:highlight>
              </a:rPr>
              <a:t>Pearson correlation between question difficulty and student accuracy rate is -0.118, with a 𝑝-value of 0.113</a:t>
            </a:r>
            <a:endParaRPr sz="900">
              <a:solidFill>
                <a:srgbClr val="3F3F3F"/>
              </a:solidFill>
              <a:highlight>
                <a:srgbClr val="FFFFFF"/>
              </a:highlight>
            </a:endParaRPr>
          </a:p>
          <a:p>
            <a:pPr indent="0" lvl="0" marL="0" rtl="0" algn="l">
              <a:spcBef>
                <a:spcPts val="0"/>
              </a:spcBef>
              <a:spcAft>
                <a:spcPts val="0"/>
              </a:spcAft>
              <a:buNone/>
            </a:pPr>
            <a:r>
              <a:t/>
            </a:r>
            <a:endParaRPr sz="900">
              <a:solidFill>
                <a:srgbClr val="3F3F3F"/>
              </a:solidFill>
              <a:highlight>
                <a:srgbClr val="FFFFFF"/>
              </a:highlight>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fa7144d0f3_7_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fa7144d0f3_7_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rgbClr val="3F3F3F"/>
                </a:solidFill>
                <a:highlight>
                  <a:srgbClr val="FFFFFF"/>
                </a:highlight>
              </a:rPr>
              <a:t>詞彙學習是掌握英語的基礎，因為豐富的詞彙量能夠增強語言理解和表達能力。</a:t>
            </a:r>
            <a:endParaRPr sz="900">
              <a:solidFill>
                <a:srgbClr val="3F3F3F"/>
              </a:solidFill>
              <a:highlight>
                <a:srgbClr val="FFFFFF"/>
              </a:highlight>
            </a:endParaRPr>
          </a:p>
          <a:p>
            <a:pPr indent="0" lvl="0" marL="0" rtl="0" algn="l">
              <a:spcBef>
                <a:spcPts val="0"/>
              </a:spcBef>
              <a:spcAft>
                <a:spcPts val="0"/>
              </a:spcAft>
              <a:buNone/>
            </a:pPr>
            <a:r>
              <a:rPr lang="zh-TW" sz="900">
                <a:solidFill>
                  <a:srgbClr val="3F3F3F"/>
                </a:solidFill>
                <a:highlight>
                  <a:srgbClr val="FFFFFF"/>
                </a:highlight>
              </a:rPr>
              <a:t>而設計有效的單字測驗能夠幫助學習者鞏固詞彙的掌握情況，識別他們的學習盲點。在這樣的測驗中，老師在設計單字測驗時，通常需要花費大量時間和精力來生成合適的干擾選項，這些選項必須既具有誤導性，又不能作為正確答案。然而，這樣的出題過程往往非常繁瑣且容易出現偏差。因此，能夠自動生成合理的干擾選項對於幫助老師減輕負擔，並提升測驗的質量具有重要意義。這些自動生成的選項能夠檢測學習者是否真正理解單字的含義，而非僅僅依靠猜測來作答。</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fa6088f829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fa6088f829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rgbClr val="3F3F3F"/>
                </a:solidFill>
                <a:highlight>
                  <a:srgbClr val="FFFFFF"/>
                </a:highlight>
              </a:rPr>
              <a:t>詞彙學習是掌握英語的基礎，因為豐富的詞彙量能夠增強語言理解和表達能力。</a:t>
            </a:r>
            <a:endParaRPr sz="900">
              <a:solidFill>
                <a:srgbClr val="3F3F3F"/>
              </a:solidFill>
              <a:highlight>
                <a:srgbClr val="FFFFFF"/>
              </a:highlight>
            </a:endParaRPr>
          </a:p>
          <a:p>
            <a:pPr indent="0" lvl="0" marL="0" rtl="0" algn="l">
              <a:spcBef>
                <a:spcPts val="0"/>
              </a:spcBef>
              <a:spcAft>
                <a:spcPts val="0"/>
              </a:spcAft>
              <a:buNone/>
            </a:pPr>
            <a:r>
              <a:rPr lang="zh-TW" sz="900">
                <a:solidFill>
                  <a:srgbClr val="3F3F3F"/>
                </a:solidFill>
                <a:highlight>
                  <a:srgbClr val="FFFFFF"/>
                </a:highlight>
              </a:rPr>
              <a:t>而設計有效的單字測驗能夠幫助學習者鞏固詞彙的掌握情況，識別他們的學習盲點。在這樣的測驗中，老師在設計單字測驗時，通常需要花費大量時間和精力來生成合適的干擾選項，這些選項必須既具有誤導性，又不能作為正確答案。然而，這樣的出題過程往往非常繁瑣且容易出現偏差。因此，能夠自動生成合理的干擾選項對於幫助老師減輕負擔，並提升測驗的質量具有重要意義。這些自動生成的選項能夠檢測學習者是否真正理解單字的含義，而非僅僅依靠猜測來作答。</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fa7144d0f3_7_10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fa7144d0f3_7_10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rgbClr val="3F3F3F"/>
                </a:solidFill>
                <a:highlight>
                  <a:srgbClr val="FFFFFF"/>
                </a:highlight>
              </a:rPr>
              <a:t>詞彙學習是掌握英語的基礎，因為豐富的詞彙量能夠增強語言理解和表達能力。</a:t>
            </a:r>
            <a:endParaRPr sz="900">
              <a:solidFill>
                <a:srgbClr val="3F3F3F"/>
              </a:solidFill>
              <a:highlight>
                <a:srgbClr val="FFFFFF"/>
              </a:highlight>
            </a:endParaRPr>
          </a:p>
          <a:p>
            <a:pPr indent="0" lvl="0" marL="0" rtl="0" algn="l">
              <a:spcBef>
                <a:spcPts val="0"/>
              </a:spcBef>
              <a:spcAft>
                <a:spcPts val="0"/>
              </a:spcAft>
              <a:buNone/>
            </a:pPr>
            <a:r>
              <a:rPr lang="zh-TW" sz="900">
                <a:solidFill>
                  <a:srgbClr val="3F3F3F"/>
                </a:solidFill>
                <a:highlight>
                  <a:srgbClr val="FFFFFF"/>
                </a:highlight>
              </a:rPr>
              <a:t>而設計有效的單字測驗能夠幫助學習者鞏固詞彙的掌握情況，識別他們的學習盲點。在這樣的測驗中，老師在設計單字測驗時，通常需要花費大量時間和精力來生成合適的干擾選項，這些選項必須既具有誤導性，又不能作為正確答案。然而，這樣的出題過程往往非常繁瑣且容易出現偏差。因此，能夠自動生成合理的干擾選項對於幫助老師減輕負擔，並提升測驗的質量具有重要意義。這些自動生成的選項能夠檢測學習者是否真正理解單字的含義，而非僅僅依靠猜測來作答。</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fc4f248e70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fc4f248e70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rgbClr val="3F3F3F"/>
                </a:solidFill>
                <a:highlight>
                  <a:srgbClr val="FFFFFF"/>
                </a:highlight>
              </a:rPr>
              <a:t>詞彙學習是掌握英語的基礎，因為豐富的詞彙量能夠增強語言理解和表達能力。</a:t>
            </a:r>
            <a:endParaRPr sz="900">
              <a:solidFill>
                <a:srgbClr val="3F3F3F"/>
              </a:solidFill>
              <a:highlight>
                <a:srgbClr val="FFFFFF"/>
              </a:highlight>
            </a:endParaRPr>
          </a:p>
          <a:p>
            <a:pPr indent="0" lvl="0" marL="0" rtl="0" algn="l">
              <a:spcBef>
                <a:spcPts val="0"/>
              </a:spcBef>
              <a:spcAft>
                <a:spcPts val="0"/>
              </a:spcAft>
              <a:buNone/>
            </a:pPr>
            <a:r>
              <a:rPr lang="zh-TW" sz="900">
                <a:solidFill>
                  <a:srgbClr val="3F3F3F"/>
                </a:solidFill>
                <a:highlight>
                  <a:srgbClr val="FFFFFF"/>
                </a:highlight>
              </a:rPr>
              <a:t>而設計有效的單字測驗能夠幫助學習者鞏固詞彙的掌握情況，識別他們的學習盲點。在這樣的測驗中，老師在設計單字測驗時，通常需要花費大量時間和精力來生成合適的干擾選項，這些選項必須既具有誤導性，又不能作為正確答案。然而，這樣的出題過程往往非常繁瑣且容易出現偏差。因此，能夠自動生成合理的干擾選項對於幫助老師減輕負擔，並提升測驗的質量具有重要意義。這些自動生成的選項能夠檢測學習者是否真正理解單字的含義，而非僅僅依靠猜測來作答。</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fa7144d0f3_7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fa7144d0f3_7_1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rgbClr val="3F3F3F"/>
                </a:solidFill>
                <a:highlight>
                  <a:srgbClr val="FFFFFF"/>
                </a:highlight>
              </a:rPr>
              <a:t>詞彙學習是掌握英語的基礎，因為豐富的詞彙量能夠增強語言理解和表達能力。</a:t>
            </a:r>
            <a:endParaRPr sz="900">
              <a:solidFill>
                <a:srgbClr val="3F3F3F"/>
              </a:solidFill>
              <a:highlight>
                <a:srgbClr val="FFFFFF"/>
              </a:highlight>
            </a:endParaRPr>
          </a:p>
          <a:p>
            <a:pPr indent="0" lvl="0" marL="0" rtl="0" algn="l">
              <a:spcBef>
                <a:spcPts val="0"/>
              </a:spcBef>
              <a:spcAft>
                <a:spcPts val="0"/>
              </a:spcAft>
              <a:buNone/>
            </a:pPr>
            <a:r>
              <a:rPr lang="zh-TW" sz="900">
                <a:solidFill>
                  <a:srgbClr val="3F3F3F"/>
                </a:solidFill>
                <a:highlight>
                  <a:srgbClr val="FFFFFF"/>
                </a:highlight>
              </a:rPr>
              <a:t>而設計有效的單字測驗能夠幫助學習者鞏固詞彙的掌握情況，識別他們的學習盲點。在這樣的測驗中，老師在設計單字測驗時，通常需要花費大量時間和精力來生成合適的干擾選項，這些選項必須既具有誤導性，又不能作為正確答案。然而，這樣的出題過程往往非常繁瑣且容易出現偏差。因此，能夠自動生成合理的干擾選項對於幫助老師減輕負擔，並提升測驗的質量具有重要意義。這些自動生成的選項能夠檢測學習者是否真正理解單字的含義，而非僅僅依靠猜測來作答。</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fa7144d0f3_7_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fa7144d0f3_7_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rgbClr val="3F3F3F"/>
                </a:solidFill>
                <a:highlight>
                  <a:srgbClr val="FFFFFF"/>
                </a:highlight>
              </a:rPr>
              <a:t>詞彙學習是掌握英語的基礎，因為豐富的詞彙量能夠增強語言理解和表達能力。</a:t>
            </a:r>
            <a:endParaRPr sz="900">
              <a:solidFill>
                <a:srgbClr val="3F3F3F"/>
              </a:solidFill>
              <a:highlight>
                <a:srgbClr val="FFFFFF"/>
              </a:highlight>
            </a:endParaRPr>
          </a:p>
          <a:p>
            <a:pPr indent="0" lvl="0" marL="0" rtl="0" algn="l">
              <a:spcBef>
                <a:spcPts val="0"/>
              </a:spcBef>
              <a:spcAft>
                <a:spcPts val="0"/>
              </a:spcAft>
              <a:buNone/>
            </a:pPr>
            <a:r>
              <a:rPr lang="zh-TW" sz="900">
                <a:solidFill>
                  <a:srgbClr val="3F3F3F"/>
                </a:solidFill>
                <a:highlight>
                  <a:srgbClr val="FFFFFF"/>
                </a:highlight>
              </a:rPr>
              <a:t>而設計有效的單字測驗能夠幫助學習者鞏固詞彙的掌握情況，識別他們的學習盲點。在這樣的測驗中，老師在設計單字測驗時，通常需要花費大量時間和精力來生成合適的干擾選項，這些選項必須既具有誤導性，又不能作為正確答案。然而，這樣的出題過程往往非常繁瑣且容易出現偏差。因此，能夠自動生成合理的干擾選項對於幫助老師減輕負擔，並提升測驗的質量具有重要意義。這些自動生成的選項能夠檢測學習者是否真正理解單字的含義，而非僅僅依靠猜測來作答。</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fa7144d0f3_7_9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fa7144d0f3_7_9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rgbClr val="3F3F3F"/>
                </a:solidFill>
                <a:highlight>
                  <a:srgbClr val="FFFFFF"/>
                </a:highlight>
              </a:rPr>
              <a:t>詞彙學習是掌握英語的基礎，因為豐富的詞彙量能夠增強語言理解和表達能力。</a:t>
            </a:r>
            <a:endParaRPr sz="900">
              <a:solidFill>
                <a:srgbClr val="3F3F3F"/>
              </a:solidFill>
              <a:highlight>
                <a:srgbClr val="FFFFFF"/>
              </a:highlight>
            </a:endParaRPr>
          </a:p>
          <a:p>
            <a:pPr indent="0" lvl="0" marL="0" rtl="0" algn="l">
              <a:spcBef>
                <a:spcPts val="0"/>
              </a:spcBef>
              <a:spcAft>
                <a:spcPts val="0"/>
              </a:spcAft>
              <a:buNone/>
            </a:pPr>
            <a:r>
              <a:rPr lang="zh-TW" sz="900">
                <a:solidFill>
                  <a:srgbClr val="3F3F3F"/>
                </a:solidFill>
                <a:highlight>
                  <a:srgbClr val="FFFFFF"/>
                </a:highlight>
              </a:rPr>
              <a:t>而設計有效的單字測驗能夠幫助學習者鞏固詞彙的掌握情況，識別他們的學習盲點。在這樣的測驗中，老師在設計單字測驗時，通常需要花費大量時間和精力來生成合適的干擾選項，這些選項必須既具有誤導性，又不能作為正確答案。然而，這樣的出題過程往往非常繁瑣且容易出現偏差。因此，能夠自動生成合理的干擾選項對於幫助老師減輕負擔，並提升測驗的質量具有重要意義。這些自動生成的選項能夠檢測學習者是否真正理解單字的含義，而非僅僅依靠猜測來作答。</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fa7144d0f3_7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fa7144d0f3_7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rgbClr val="3F3F3F"/>
                </a:solidFill>
                <a:highlight>
                  <a:srgbClr val="FFFFFF"/>
                </a:highlight>
              </a:rPr>
              <a:t>詞彙學習是掌握英語的基礎，因為豐富的詞彙量能夠增強語言理解和表達能力。</a:t>
            </a:r>
            <a:endParaRPr sz="900">
              <a:solidFill>
                <a:srgbClr val="3F3F3F"/>
              </a:solidFill>
              <a:highlight>
                <a:srgbClr val="FFFFFF"/>
              </a:highlight>
            </a:endParaRPr>
          </a:p>
          <a:p>
            <a:pPr indent="0" lvl="0" marL="0" rtl="0" algn="l">
              <a:spcBef>
                <a:spcPts val="0"/>
              </a:spcBef>
              <a:spcAft>
                <a:spcPts val="0"/>
              </a:spcAft>
              <a:buNone/>
            </a:pPr>
            <a:r>
              <a:rPr lang="zh-TW" sz="900">
                <a:solidFill>
                  <a:srgbClr val="3F3F3F"/>
                </a:solidFill>
                <a:highlight>
                  <a:srgbClr val="FFFFFF"/>
                </a:highlight>
              </a:rPr>
              <a:t>而設計有效的單字測驗能夠幫助學習者鞏固詞彙的掌握情況，識別他們的學習盲點。在這樣的測驗中，老師在設計單字測驗時，通常需要花費大量時間和精力來生成合適的干擾選項，這些選項必須既具有誤導性，又不能作為正確答案。然而，這樣的出題過程往往非常繁瑣且容易出現偏差。因此，能夠自動生成合理的干擾選項對於幫助老師減輕負擔，並提升測驗的質量具有重要意義。這些自動生成的選項能夠檢測學習者是否真正理解單字的含義，而非僅僅依靠猜測來作答。</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fa7144d0f3_7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fa7144d0f3_7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列點findings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fa7144d0f3_7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2fa7144d0f3_7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rgbClr val="3F3F3F"/>
                </a:solidFill>
                <a:highlight>
                  <a:srgbClr val="FFFFFF"/>
                </a:highlight>
              </a:rPr>
              <a:t>詞彙學習是掌握英語的基礎，因為豐富的詞彙量能夠增強語言理解和表達能力。</a:t>
            </a:r>
            <a:endParaRPr sz="900">
              <a:solidFill>
                <a:srgbClr val="3F3F3F"/>
              </a:solidFill>
              <a:highlight>
                <a:srgbClr val="FFFFFF"/>
              </a:highlight>
            </a:endParaRPr>
          </a:p>
          <a:p>
            <a:pPr indent="0" lvl="0" marL="0" rtl="0" algn="l">
              <a:spcBef>
                <a:spcPts val="0"/>
              </a:spcBef>
              <a:spcAft>
                <a:spcPts val="0"/>
              </a:spcAft>
              <a:buNone/>
            </a:pPr>
            <a:r>
              <a:rPr lang="zh-TW" sz="900">
                <a:solidFill>
                  <a:srgbClr val="3F3F3F"/>
                </a:solidFill>
                <a:highlight>
                  <a:srgbClr val="FFFFFF"/>
                </a:highlight>
              </a:rPr>
              <a:t>而設計有效的單字測驗能夠幫助學習者鞏固詞彙的掌握情況，識別他們的學習盲點。在這樣的測驗中，老師在設計單字測驗時，通常需要花費大量時間和精力來生成合適的干擾選項，這些選項必須既具有誤導性，又不能作為正確答案。然而，這樣的出題過程往往非常繁瑣且容易出現偏差。因此，能夠自動生成合理的干擾選項對於幫助老師減輕負擔，並提升測驗的質量具有重要意義。這些自動生成的選項能夠檢測學習者是否真正理解單字的含義，而非僅僅依靠猜測來作答。</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fa7144d0f3_7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fa7144d0f3_7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rgbClr val="3F3F3F"/>
                </a:solidFill>
                <a:highlight>
                  <a:srgbClr val="FFFFFF"/>
                </a:highlight>
              </a:rPr>
              <a:t>詞彙學習是掌握英語的基礎，因為豐富的詞彙量能夠增強語言理解和表達能力。</a:t>
            </a:r>
            <a:endParaRPr sz="900">
              <a:solidFill>
                <a:srgbClr val="3F3F3F"/>
              </a:solidFill>
              <a:highlight>
                <a:srgbClr val="FFFFFF"/>
              </a:highlight>
            </a:endParaRPr>
          </a:p>
          <a:p>
            <a:pPr indent="0" lvl="0" marL="0" rtl="0" algn="l">
              <a:spcBef>
                <a:spcPts val="0"/>
              </a:spcBef>
              <a:spcAft>
                <a:spcPts val="0"/>
              </a:spcAft>
              <a:buNone/>
            </a:pPr>
            <a:r>
              <a:rPr lang="zh-TW" sz="900">
                <a:solidFill>
                  <a:srgbClr val="3F3F3F"/>
                </a:solidFill>
                <a:highlight>
                  <a:srgbClr val="FFFFFF"/>
                </a:highlight>
              </a:rPr>
              <a:t>而設計有效的單字測驗能夠幫助學習者鞏固詞彙的掌握情況，識別他們的學習盲點。在這樣的測驗中，老師在設計單字測驗時，通常需要花費大量時間和精力來生成合適的干擾選項，這些選項必須既具有誤導性，又不能作為正確答案。然而，這樣的出題過程往往非常繁瑣且容易出現偏差。因此，能夠自動生成合理的干擾選項對於幫助老師減輕負擔，並提升測驗的質量具有重要意義。這些自動生成的選項能夠檢測學習者是否真正理解單字的含義，而非僅僅依靠猜測來作答。</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fa7144d0f3_7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2fa7144d0f3_7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rgbClr val="3F3F3F"/>
                </a:solidFill>
                <a:highlight>
                  <a:srgbClr val="FFFFFF"/>
                </a:highlight>
              </a:rPr>
              <a:t>詞彙學習是掌握英語的基礎，因為豐富的詞彙量能夠增強語言理解和表達能力。</a:t>
            </a:r>
            <a:endParaRPr sz="900">
              <a:solidFill>
                <a:srgbClr val="3F3F3F"/>
              </a:solidFill>
              <a:highlight>
                <a:srgbClr val="FFFFFF"/>
              </a:highlight>
            </a:endParaRPr>
          </a:p>
          <a:p>
            <a:pPr indent="0" lvl="0" marL="0" rtl="0" algn="l">
              <a:spcBef>
                <a:spcPts val="0"/>
              </a:spcBef>
              <a:spcAft>
                <a:spcPts val="0"/>
              </a:spcAft>
              <a:buNone/>
            </a:pPr>
            <a:r>
              <a:rPr lang="zh-TW" sz="900">
                <a:solidFill>
                  <a:srgbClr val="3F3F3F"/>
                </a:solidFill>
                <a:highlight>
                  <a:srgbClr val="FFFFFF"/>
                </a:highlight>
              </a:rPr>
              <a:t>而設計有效的單字測驗能夠幫助學習者鞏固詞彙的掌握情況，識別他們的學習盲點。在這樣的測驗中，老師在設計單字測驗時，通常需要花費大量時間和精力來生成合適的干擾選項，這些選項必須既具有誤導性，又不能作為正確答案。然而，這樣的出題過程往往非常繁瑣且容易出現偏差。因此，能夠自動生成合理的干擾選項對於幫助老師減輕負擔，並提升測驗的質量具有重要意義。這些自動生成的選項能夠檢測學習者是否真正理解單字的含義，而非僅僅依靠猜測來作答。</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0cba3e9a5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30cba3e9a5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rgbClr val="3F3F3F"/>
                </a:solidFill>
                <a:highlight>
                  <a:srgbClr val="FFFFFF"/>
                </a:highlight>
              </a:rPr>
              <a:t>文法</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fa7144d0f3_7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2fa7144d0f3_7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rgbClr val="3F3F3F"/>
                </a:solidFill>
                <a:highlight>
                  <a:srgbClr val="FFFFFF"/>
                </a:highlight>
              </a:rPr>
              <a:t>詞彙學習是掌握英語的基礎，因為豐富的詞彙量能夠增強語言理解和表達能力。</a:t>
            </a:r>
            <a:endParaRPr sz="900">
              <a:solidFill>
                <a:srgbClr val="3F3F3F"/>
              </a:solidFill>
              <a:highlight>
                <a:srgbClr val="FFFFFF"/>
              </a:highlight>
            </a:endParaRPr>
          </a:p>
          <a:p>
            <a:pPr indent="0" lvl="0" marL="0" rtl="0" algn="l">
              <a:spcBef>
                <a:spcPts val="0"/>
              </a:spcBef>
              <a:spcAft>
                <a:spcPts val="0"/>
              </a:spcAft>
              <a:buNone/>
            </a:pPr>
            <a:r>
              <a:rPr lang="zh-TW" sz="900">
                <a:solidFill>
                  <a:srgbClr val="3F3F3F"/>
                </a:solidFill>
                <a:highlight>
                  <a:srgbClr val="FFFFFF"/>
                </a:highlight>
              </a:rPr>
              <a:t>而設計有效的單字測驗能夠幫助學習者鞏固詞彙的掌握情況，識別他們的學習盲點。在這樣的測驗中，老師在設計單字測驗時，通常需要花費大量時間和精力來生成合適的干擾選項，這些選項必須既具有誤導性，又不能作為正確答案。然而，這樣的出題過程往往非常繁瑣且容易出現偏差。因此，能夠自動生成合理的干擾選項對於幫助老師減輕負擔，並提升測驗的質量具有重要意義。這些自動生成的選項能夠檢測學習者是否真正理解單字的含義，而非僅僅依靠猜測來作答。</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fa7144d0f3_7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2fa7144d0f3_7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rgbClr val="3F3F3F"/>
                </a:solidFill>
                <a:highlight>
                  <a:srgbClr val="FFFFFF"/>
                </a:highlight>
              </a:rPr>
              <a:t>詞彙學習是掌握英語的基礎，因為豐富的詞彙量能夠增強語言理解和表達能力。</a:t>
            </a:r>
            <a:endParaRPr sz="900">
              <a:solidFill>
                <a:srgbClr val="3F3F3F"/>
              </a:solidFill>
              <a:highlight>
                <a:srgbClr val="FFFFFF"/>
              </a:highlight>
            </a:endParaRPr>
          </a:p>
          <a:p>
            <a:pPr indent="0" lvl="0" marL="0" rtl="0" algn="l">
              <a:spcBef>
                <a:spcPts val="0"/>
              </a:spcBef>
              <a:spcAft>
                <a:spcPts val="0"/>
              </a:spcAft>
              <a:buNone/>
            </a:pPr>
            <a:r>
              <a:rPr lang="zh-TW" sz="900">
                <a:solidFill>
                  <a:srgbClr val="3F3F3F"/>
                </a:solidFill>
                <a:highlight>
                  <a:srgbClr val="FFFFFF"/>
                </a:highlight>
              </a:rPr>
              <a:t>而設計有效的單字測驗能夠幫助學習者鞏固詞彙的掌握情況，識別他們的學習盲點。在這樣的測驗中，老師在設計單字測驗時，通常需要花費大量時間和精力來生成合適的干擾選項，這些選項必須既具有誤導性，又不能作為正確答案。然而，這樣的出題過程往往非常繁瑣且容易出現偏差。因此，能夠自動生成合理的干擾選項對於幫助老師減輕負擔，並提升測驗的質量具有重要意義。這些自動生成的選項能夠檢測學習者是否真正理解單字的含義，而非僅僅依靠猜測來作答。</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fc7ccc0fa5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fc7ccc0fa5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rgbClr val="3F3F3F"/>
                </a:solidFill>
                <a:highlight>
                  <a:srgbClr val="FFFFFF"/>
                </a:highlight>
              </a:rPr>
              <a:t>詞彙學習是掌握英語的基礎，因為豐富的詞彙量能夠增強語言理解和表達能力。</a:t>
            </a:r>
            <a:endParaRPr sz="900">
              <a:solidFill>
                <a:srgbClr val="3F3F3F"/>
              </a:solidFill>
              <a:highlight>
                <a:srgbClr val="FFFFFF"/>
              </a:highlight>
            </a:endParaRPr>
          </a:p>
          <a:p>
            <a:pPr indent="0" lvl="0" marL="0" rtl="0" algn="l">
              <a:spcBef>
                <a:spcPts val="0"/>
              </a:spcBef>
              <a:spcAft>
                <a:spcPts val="0"/>
              </a:spcAft>
              <a:buNone/>
            </a:pPr>
            <a:r>
              <a:rPr lang="zh-TW" sz="900">
                <a:solidFill>
                  <a:srgbClr val="3F3F3F"/>
                </a:solidFill>
                <a:highlight>
                  <a:srgbClr val="FFFFFF"/>
                </a:highlight>
              </a:rPr>
              <a:t>而設計有效的單字測驗能夠幫助學習者鞏固詞彙的掌握情況，識別他們的學習盲點。在這樣的測驗中，老師在設計單字測驗時，通常需要花費大量時間和精力來生成合適的干擾選項，這些選項必須既具有誤導性，又不能作為正確答案。然而，這樣的出題過程往往非常繁瑣且容易出現偏差。因此，能夠自動生成合理的干擾選項對於幫助老師減輕負擔，並提升測驗的質量具有重要意義。這些自動生成的選項能夠檢測學習者是否真正理解單字的含義，而非僅僅依靠猜測來作答。</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fa7144d0f3_7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2fa7144d0f3_7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rgbClr val="3F3F3F"/>
                </a:solidFill>
                <a:highlight>
                  <a:srgbClr val="FFFFFF"/>
                </a:highlight>
              </a:rPr>
              <a:t>考慮挪到前面</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fa6088f82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fa6088f82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rgbClr val="3F3F3F"/>
                </a:solidFill>
                <a:highlight>
                  <a:srgbClr val="FFFFFF"/>
                </a:highlight>
              </a:rPr>
              <a:t>詞彙學習是掌握英語的基礎，因為豐富的詞彙量能夠增強語言理解和表達能力。</a:t>
            </a:r>
            <a:endParaRPr sz="900">
              <a:solidFill>
                <a:srgbClr val="3F3F3F"/>
              </a:solidFill>
              <a:highlight>
                <a:srgbClr val="FFFFFF"/>
              </a:highlight>
            </a:endParaRPr>
          </a:p>
          <a:p>
            <a:pPr indent="0" lvl="0" marL="0" rtl="0" algn="l">
              <a:spcBef>
                <a:spcPts val="0"/>
              </a:spcBef>
              <a:spcAft>
                <a:spcPts val="0"/>
              </a:spcAft>
              <a:buNone/>
            </a:pPr>
            <a:r>
              <a:rPr lang="zh-TW" sz="900">
                <a:solidFill>
                  <a:srgbClr val="3F3F3F"/>
                </a:solidFill>
                <a:highlight>
                  <a:srgbClr val="FFFFFF"/>
                </a:highlight>
              </a:rPr>
              <a:t>而設計有效的單字測驗能夠幫助學習者鞏固詞彙的掌握情況，識別他們的學習盲點。在這樣的測驗中，老師在設計單字測驗時，通常需要花費大量時間和精力來生成合適的干擾選項，這些選項必須既具有誤導性，又不能作為正確答案。然而，這樣的出題過程往往非常繁瑣且容易出現偏差。因此，能夠自動生成合理的干擾選項對於幫助老師減輕負擔，並提升測驗的質量具有重要意義。這些自動生成的選項能夠檢測學習者是否真正理解單字的含義，而非僅僅依靠猜測來作答。</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fa7144d0f3_7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fa7144d0f3_7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fa7144d0f3_7_10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2fa7144d0f3_7_10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rgbClr val="3F3F3F"/>
                </a:solidFill>
                <a:highlight>
                  <a:srgbClr val="FFFFFF"/>
                </a:highlight>
              </a:rPr>
              <a:t>詞彙學習是掌握英語的基礎，因為豐富的詞彙量能夠增強語言理解和表達能力。</a:t>
            </a:r>
            <a:endParaRPr sz="900">
              <a:solidFill>
                <a:srgbClr val="3F3F3F"/>
              </a:solidFill>
              <a:highlight>
                <a:srgbClr val="FFFFFF"/>
              </a:highlight>
            </a:endParaRPr>
          </a:p>
          <a:p>
            <a:pPr indent="0" lvl="0" marL="0" rtl="0" algn="l">
              <a:spcBef>
                <a:spcPts val="0"/>
              </a:spcBef>
              <a:spcAft>
                <a:spcPts val="0"/>
              </a:spcAft>
              <a:buNone/>
            </a:pPr>
            <a:r>
              <a:rPr lang="zh-TW" sz="900">
                <a:solidFill>
                  <a:srgbClr val="3F3F3F"/>
                </a:solidFill>
                <a:highlight>
                  <a:srgbClr val="FFFFFF"/>
                </a:highlight>
              </a:rPr>
              <a:t>而設計有效的單字測驗能夠幫助學習者鞏固詞彙的掌握情況，識別他們的學習盲點。在這樣的測驗中，老師在設計單字測驗時，通常需要花費大量時間和精力來生成合適的干擾選項，這些選項必須既具有誤導性，又不能作為正確答案。然而，這樣的出題過程往往非常繁瑣且容易出現偏差。因此，能夠自動生成合理的干擾選項對於幫助老師減輕負擔，並提升測驗的質量具有重要意義。這些自動生成的選項能夠檢測學習者是否真正理解單字的含義，而非僅僅依靠猜測來作答。</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fa6088f829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2fa6088f829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字太小</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fa7144d0f3_7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2fa7144d0f3_7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rgbClr val="3F3F3F"/>
                </a:solidFill>
                <a:highlight>
                  <a:srgbClr val="FFFFFF"/>
                </a:highlight>
              </a:rPr>
              <a:t>In-context learning -&gt;  prompt refinement</a:t>
            </a:r>
            <a:endParaRPr sz="900">
              <a:solidFill>
                <a:srgbClr val="3F3F3F"/>
              </a:solidFill>
              <a:highlight>
                <a:srgbClr val="FFFFFF"/>
              </a:highlight>
            </a:endParaRPr>
          </a:p>
          <a:p>
            <a:pPr indent="0" lvl="0" marL="0" rtl="0" algn="l">
              <a:spcBef>
                <a:spcPts val="0"/>
              </a:spcBef>
              <a:spcAft>
                <a:spcPts val="0"/>
              </a:spcAft>
              <a:buNone/>
            </a:pPr>
            <a:r>
              <a:rPr lang="zh-TW" sz="900">
                <a:solidFill>
                  <a:srgbClr val="3F3F3F"/>
                </a:solidFill>
                <a:highlight>
                  <a:srgbClr val="FFFFFF"/>
                </a:highlight>
              </a:rPr>
              <a:t>出題要素的補充</a:t>
            </a:r>
            <a:endParaRPr sz="900">
              <a:solidFill>
                <a:srgbClr val="3F3F3F"/>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fc4f248e70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2fc4f248e70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rgbClr val="3F3F3F"/>
                </a:solidFill>
                <a:highlight>
                  <a:srgbClr val="FFFFFF"/>
                </a:highlight>
              </a:rPr>
              <a:t>詞彙學習是掌握英語的基礎，因為豐富的詞彙量能夠增強語言理解和表達能力。</a:t>
            </a:r>
            <a:endParaRPr sz="900">
              <a:solidFill>
                <a:srgbClr val="3F3F3F"/>
              </a:solidFill>
              <a:highlight>
                <a:srgbClr val="FFFFFF"/>
              </a:highlight>
            </a:endParaRPr>
          </a:p>
          <a:p>
            <a:pPr indent="0" lvl="0" marL="0" rtl="0" algn="l">
              <a:spcBef>
                <a:spcPts val="0"/>
              </a:spcBef>
              <a:spcAft>
                <a:spcPts val="0"/>
              </a:spcAft>
              <a:buNone/>
            </a:pPr>
            <a:r>
              <a:rPr lang="zh-TW" sz="900">
                <a:solidFill>
                  <a:srgbClr val="3F3F3F"/>
                </a:solidFill>
                <a:highlight>
                  <a:srgbClr val="FFFFFF"/>
                </a:highlight>
              </a:rPr>
              <a:t>而設計有效的單字測驗能夠幫助學習者鞏固詞彙的掌握情況，識別他們的學習盲點。在這樣的測驗中，老師在設計單字測驗時，通常需要花費大量時間和精力來生成合適的干擾選項，這些選項必須既具有誤導性，又不能作為正確答案。然而，這樣的出題過程往往非常繁瑣且容易出現偏差。因此，能夠自動生成合理的干擾選項對於幫助老師減輕負擔，並提升測驗的質量具有重要意義。這些自動生成的選項能夠檢測學習者是否真正理解單字的含義，而非僅僅依靠猜測來作答。</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2fc4f248e70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2fc4f248e70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rgbClr val="3F3F3F"/>
                </a:solidFill>
                <a:highlight>
                  <a:srgbClr val="FFFFFF"/>
                </a:highlight>
              </a:rPr>
              <a:t>詞彙學習是掌握英語的基礎，因為豐富的詞彙量能夠增強語言理解和表達能力。</a:t>
            </a:r>
            <a:endParaRPr sz="900">
              <a:solidFill>
                <a:srgbClr val="3F3F3F"/>
              </a:solidFill>
              <a:highlight>
                <a:srgbClr val="FFFFFF"/>
              </a:highlight>
            </a:endParaRPr>
          </a:p>
          <a:p>
            <a:pPr indent="0" lvl="0" marL="0" rtl="0" algn="l">
              <a:spcBef>
                <a:spcPts val="0"/>
              </a:spcBef>
              <a:spcAft>
                <a:spcPts val="0"/>
              </a:spcAft>
              <a:buNone/>
            </a:pPr>
            <a:r>
              <a:rPr lang="zh-TW" sz="900">
                <a:solidFill>
                  <a:srgbClr val="3F3F3F"/>
                </a:solidFill>
                <a:highlight>
                  <a:srgbClr val="FFFFFF"/>
                </a:highlight>
              </a:rPr>
              <a:t>而設計有效的單字測驗能夠幫助學習者鞏固詞彙的掌握情況，識別他們的學習盲點。在這樣的測驗中，老師在設計單字測驗時，通常需要花費大量時間和精力來生成合適的干擾選項，這些選項必須既具有誤導性，又不能作為正確答案。然而，這樣的出題過程往往非常繁瑣且容易出現偏差。因此，能夠自動生成合理的干擾選項對於幫助老師減輕負擔，並提升測驗的質量具有重要意義。這些自動生成的選項能夠檢測學習者是否真正理解單字的含義，而非僅僅依靠猜測來作答。</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2fa7144d0f3_7_1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2fa7144d0f3_7_1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Appendix</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2fc7ccc0fa5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2fc7ccc0fa5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rgbClr val="3F3F3F"/>
                </a:solidFill>
                <a:highlight>
                  <a:srgbClr val="FFFFFF"/>
                </a:highlight>
              </a:rPr>
              <a:t>詞彙學習是掌握英語的基礎，因為豐富的詞彙量能夠增強語言理解和表達能力。</a:t>
            </a:r>
            <a:endParaRPr sz="900">
              <a:solidFill>
                <a:srgbClr val="3F3F3F"/>
              </a:solidFill>
              <a:highlight>
                <a:srgbClr val="FFFFFF"/>
              </a:highlight>
            </a:endParaRPr>
          </a:p>
          <a:p>
            <a:pPr indent="0" lvl="0" marL="0" rtl="0" algn="l">
              <a:spcBef>
                <a:spcPts val="0"/>
              </a:spcBef>
              <a:spcAft>
                <a:spcPts val="0"/>
              </a:spcAft>
              <a:buNone/>
            </a:pPr>
            <a:r>
              <a:rPr lang="zh-TW" sz="900">
                <a:solidFill>
                  <a:srgbClr val="3F3F3F"/>
                </a:solidFill>
                <a:highlight>
                  <a:srgbClr val="FFFFFF"/>
                </a:highlight>
              </a:rPr>
              <a:t>而設計有效的單字測驗能夠幫助學習者鞏固詞彙的掌握情況，識別他們的學習盲點。在這樣的測驗中，老師在設計單字測驗時，通常需要花費大量時間和精力來生成合適的干擾選項，這些選項必須既具有誤導性，又不能作為正確答案。然而，這樣的出題過程往往非常繁瑣且容易出現偏差。因此，能夠自動生成合理的干擾選項對於幫助老師減輕負擔，並提升測驗的質量具有重要意義。這些自動生成的選項能夠檢測學習者是否真正理解單字的含義，而非僅僅依靠猜測來作答。</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fc7ccc0fa5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fc7ccc0fa5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rgbClr val="3F3F3F"/>
                </a:solidFill>
                <a:highlight>
                  <a:srgbClr val="FFFFFF"/>
                </a:highlight>
              </a:rPr>
              <a:t>詞彙學習是掌握英語的基礎，因為豐富的詞彙量能夠增強語言理解和表達能力。</a:t>
            </a:r>
            <a:endParaRPr sz="900">
              <a:solidFill>
                <a:srgbClr val="3F3F3F"/>
              </a:solidFill>
              <a:highlight>
                <a:srgbClr val="FFFFFF"/>
              </a:highlight>
            </a:endParaRPr>
          </a:p>
          <a:p>
            <a:pPr indent="0" lvl="0" marL="0" rtl="0" algn="l">
              <a:spcBef>
                <a:spcPts val="0"/>
              </a:spcBef>
              <a:spcAft>
                <a:spcPts val="0"/>
              </a:spcAft>
              <a:buNone/>
            </a:pPr>
            <a:r>
              <a:rPr lang="zh-TW" sz="900">
                <a:solidFill>
                  <a:srgbClr val="3F3F3F"/>
                </a:solidFill>
                <a:highlight>
                  <a:srgbClr val="FFFFFF"/>
                </a:highlight>
              </a:rPr>
              <a:t>而設計有效的單字測驗能夠幫助學習者鞏固詞彙的掌握情況，識別他們的學習盲點。在這樣的測驗中，老師在設計單字測驗時，通常需要花費大量時間和精力來生成合適的干擾選項，這些選項必須既具有誤導性，又不能作為正確答案。然而，這樣的出題過程往往非常繁瑣且容易出現偏差。因此，能夠自動生成合理的干擾選項對於幫助老師減輕負擔，並提升測驗的質量具有重要意義。這些自動生成的選項能夠檢測學習者是否真正理解單字的含義，而非僅僅依靠猜測來作答。</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2fa7144d0f3_7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2fa7144d0f3_7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rgbClr val="3F3F3F"/>
                </a:solidFill>
                <a:highlight>
                  <a:srgbClr val="FFFFFF"/>
                </a:highlight>
              </a:rPr>
              <a:t>詞彙學習是掌握英語的基礎，因為豐富的詞彙量能夠增強語言理解和表達能力。</a:t>
            </a:r>
            <a:endParaRPr sz="900">
              <a:solidFill>
                <a:srgbClr val="3F3F3F"/>
              </a:solidFill>
              <a:highlight>
                <a:srgbClr val="FFFFFF"/>
              </a:highlight>
            </a:endParaRPr>
          </a:p>
          <a:p>
            <a:pPr indent="0" lvl="0" marL="0" rtl="0" algn="l">
              <a:spcBef>
                <a:spcPts val="0"/>
              </a:spcBef>
              <a:spcAft>
                <a:spcPts val="0"/>
              </a:spcAft>
              <a:buNone/>
            </a:pPr>
            <a:r>
              <a:rPr lang="zh-TW" sz="900">
                <a:solidFill>
                  <a:srgbClr val="3F3F3F"/>
                </a:solidFill>
                <a:highlight>
                  <a:srgbClr val="FFFFFF"/>
                </a:highlight>
              </a:rPr>
              <a:t>而設計有效的單字測驗能夠幫助學習者鞏固詞彙的掌握情況，識別他們的學習盲點。在這樣的測驗中，老師在設計單字測驗時，通常需要花費大量時間和精力來生成合適的干擾選項，這些選項必須既具有誤導性，又不能作為正確答案。然而，這樣的出題過程往往非常繁瑣且容易出現偏差。因此，能夠自動生成合理的干擾選項對於幫助老師減輕負擔，並提升測驗的質量具有重要意義。這些自動生成的選項能夠檢測學習者是否真正理解單字的含義，而非僅僅依靠猜測來作答。</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fa6088f829_1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fa6088f829_1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u="sng">
                <a:solidFill>
                  <a:schemeClr val="hlink"/>
                </a:solidFill>
              </a:rPr>
              <a:t>例題: </a:t>
            </a:r>
            <a:r>
              <a:rPr lang="zh-TW" u="sng">
                <a:solidFill>
                  <a:schemeClr val="hlink"/>
                </a:solidFill>
                <a:hlinkClick r:id="rId2"/>
              </a:rPr>
              <a:t>TOEFL®托福閱讀測驗介紹｜高分關鍵：熟悉題型&amp;掌握解題技巧 (language-center.com.tw)</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fa7144d0f3_7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fa7144d0f3_7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rgbClr val="3F3F3F"/>
                </a:solidFill>
                <a:highlight>
                  <a:srgbClr val="FFFFFF"/>
                </a:highlight>
              </a:rPr>
              <a:t>前面講過dataset，後面可以口語說用一樣的就好</a:t>
            </a:r>
            <a:endParaRPr sz="900">
              <a:solidFill>
                <a:srgbClr val="3F3F3F"/>
              </a:solidFill>
              <a:highlight>
                <a:srgbClr val="FFFFF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fa6088f829_1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fa6088f829_1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rgbClr val="3F3F3F"/>
                </a:solidFill>
                <a:highlight>
                  <a:srgbClr val="FFFFFF"/>
                </a:highlight>
              </a:rPr>
              <a:t>樣提改一下，主要凸顯設計distractors很多眉繳</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fa6088f829_1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fa6088f829_1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rgbClr val="3F3F3F"/>
                </a:solidFill>
                <a:highlight>
                  <a:srgbClr val="FFFFFF"/>
                </a:highlight>
              </a:rPr>
              <a:t>詞彙學習是掌握英語的基礎，因為豐富的詞彙量能夠增強語言理解和表達能力。</a:t>
            </a:r>
            <a:endParaRPr sz="900">
              <a:solidFill>
                <a:srgbClr val="3F3F3F"/>
              </a:solidFill>
              <a:highlight>
                <a:srgbClr val="FFFFFF"/>
              </a:highlight>
            </a:endParaRPr>
          </a:p>
          <a:p>
            <a:pPr indent="0" lvl="0" marL="0" rtl="0" algn="l">
              <a:spcBef>
                <a:spcPts val="0"/>
              </a:spcBef>
              <a:spcAft>
                <a:spcPts val="0"/>
              </a:spcAft>
              <a:buNone/>
            </a:pPr>
            <a:r>
              <a:rPr lang="zh-TW" sz="900">
                <a:solidFill>
                  <a:srgbClr val="3F3F3F"/>
                </a:solidFill>
                <a:highlight>
                  <a:srgbClr val="FFFFFF"/>
                </a:highlight>
              </a:rPr>
              <a:t>而設計有效的單字測驗能夠幫助學習者鞏固詞彙的掌握情況，識別他們的學習盲點。在這樣的測驗中，老師在設計單字測驗時，通常需要花費大量時間和精力來生成合適的干擾選項，這些選項必須既具有誤導性，又不能作為正確答案。然而，這樣的出題過程往往非常繁瑣且容易出現偏差。因此，能夠自動生成合理的干擾選項對於幫助老師減輕負擔，並提升測驗的質量具有重要意義。這些自動生成的選項能夠檢測學習者是否真正理解單字的含義，而非僅僅依靠猜測來作答。</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fa7144d0f3_7_9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fa7144d0f3_7_9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rgbClr val="3F3F3F"/>
                </a:solidFill>
                <a:highlight>
                  <a:srgbClr val="FFFFFF"/>
                </a:highlight>
              </a:rPr>
              <a:t>詞彙學習是掌握英語的基礎，因為豐富的詞彙量能夠增強語言理解和表達能力。</a:t>
            </a:r>
            <a:endParaRPr sz="900">
              <a:solidFill>
                <a:srgbClr val="3F3F3F"/>
              </a:solidFill>
              <a:highlight>
                <a:srgbClr val="FFFFFF"/>
              </a:highlight>
            </a:endParaRPr>
          </a:p>
          <a:p>
            <a:pPr indent="0" lvl="0" marL="0" rtl="0" algn="l">
              <a:spcBef>
                <a:spcPts val="0"/>
              </a:spcBef>
              <a:spcAft>
                <a:spcPts val="0"/>
              </a:spcAft>
              <a:buNone/>
            </a:pPr>
            <a:r>
              <a:rPr lang="zh-TW" sz="900">
                <a:solidFill>
                  <a:srgbClr val="3F3F3F"/>
                </a:solidFill>
                <a:highlight>
                  <a:srgbClr val="FFFFFF"/>
                </a:highlight>
              </a:rPr>
              <a:t>而設計有效的單字測驗能夠幫助學習者鞏固詞彙的掌握情況，識別他們的學習盲點。在這樣的測驗中，老師在設計單字測驗時，通常需要花費大量時間和精力來生成合適的干擾選項，這些選項必須既具有誤導性，又不能作為正確答案。然而，這樣的出題過程往往非常繁瑣且容易出現偏差。因此，能夠自動生成合理的干擾選項對於幫助老師減輕負擔，並提升測驗的質量具有重要意義。這些自動生成的選項能夠檢測學習者是否真正理解單字的含義，而非僅僅依靠猜測來作答。</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fa6088f829_1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fa6088f829_1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900">
                <a:solidFill>
                  <a:srgbClr val="3F3F3F"/>
                </a:solidFill>
                <a:highlight>
                  <a:srgbClr val="FFFFFF"/>
                </a:highlight>
              </a:rPr>
              <a:t>詞彙學習是掌握英語的基礎，因為豐富的詞彙量能夠增強語言理解和表達能力。</a:t>
            </a:r>
            <a:endParaRPr sz="900">
              <a:solidFill>
                <a:srgbClr val="3F3F3F"/>
              </a:solidFill>
              <a:highlight>
                <a:srgbClr val="FFFFFF"/>
              </a:highlight>
            </a:endParaRPr>
          </a:p>
          <a:p>
            <a:pPr indent="0" lvl="0" marL="0" rtl="0" algn="l">
              <a:spcBef>
                <a:spcPts val="0"/>
              </a:spcBef>
              <a:spcAft>
                <a:spcPts val="0"/>
              </a:spcAft>
              <a:buNone/>
            </a:pPr>
            <a:r>
              <a:rPr lang="zh-TW" sz="900">
                <a:solidFill>
                  <a:srgbClr val="3F3F3F"/>
                </a:solidFill>
                <a:highlight>
                  <a:srgbClr val="FFFFFF"/>
                </a:highlight>
              </a:rPr>
              <a:t>而設計有效的單字測驗能夠幫助學習者鞏固詞彙的掌握情況，識別他們的學習盲點。在這樣的測驗中，老師在設計單字測驗時，通常需要花費大量時間和精力來生成合適的干擾選項，這些選項必須既具有誤導性，又不能作為正確答案。然而，這樣的出題過程往往非常繁瑣且容易出現偏差。因此，能夠自動生成合理的干擾選項對於幫助老師減輕負擔，並提升測驗的質量具有重要意義。這些自動生成的選項能夠檢測學習者是否真正理解單字的含義，而非僅僅依靠猜測來作答。</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8.png"/><Relationship Id="rId5"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10.png"/><Relationship Id="rId5"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www.ceec.edu.tw/SourceUse/ce37/4.pdf" TargetMode="External"/><Relationship Id="rId4" Type="http://schemas.openxmlformats.org/officeDocument/2006/relationships/hyperlink" Target="https://view.officeapps.live.com/op/view.aspx?src=https%3A%2F%2Fwww.ceec.edu.tw%2Ffiles%2Ffile_pool%2F1%2F0J100598245408240302%2F42-46%25E5%2590%2584%25E7%25A7%2591%25E7%25AD%2594%25E5%25B0%258D%25E7%258E%2587%25E5%258F%258A%25E9%2591%2591%25E5%2588%25A5%25E6%258C%2587%25E6%2595%25B8%25E8%25A1%25A8105.xls&amp;wdOrigin=BROWSELINK" TargetMode="External"/><Relationship Id="rId5" Type="http://schemas.openxmlformats.org/officeDocument/2006/relationships/hyperlink" Target="https://view.officeapps.live.com/op/view.aspx?src=https%3A%2F%2Fwww.ceec.edu.tw%2Ffiles%2Ffile_pool%2F1%2F0J100598244229492357%2F51-55%25E5%2590%2584%25E7%25A7%2591%25E9%2581%25B8%25E6%2593%2587%25E9%25A1%258C%25E9%2581%25B8%25E9%25A0%2585%25E5%2588%2586%25E6%259E%2590105.xls&amp;wdOrigin=BROWSELINK"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image" Target="../media/image7.png"/><Relationship Id="rId10" Type="http://schemas.openxmlformats.org/officeDocument/2006/relationships/hyperlink" Target="https://elearning.sanmin.com.tw/Englishsite/download/download.htm" TargetMode="External"/><Relationship Id="rId9" Type="http://schemas.openxmlformats.org/officeDocument/2006/relationships/image" Target="../media/image23.png"/><Relationship Id="rId5" Type="http://schemas.openxmlformats.org/officeDocument/2006/relationships/image" Target="../media/image30.png"/><Relationship Id="rId6" Type="http://schemas.openxmlformats.org/officeDocument/2006/relationships/image" Target="../media/image20.png"/><Relationship Id="rId7" Type="http://schemas.openxmlformats.org/officeDocument/2006/relationships/image" Target="../media/image25.png"/><Relationship Id="rId8"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3.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3.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3.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3.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2.png"/><Relationship Id="rId4" Type="http://schemas.openxmlformats.org/officeDocument/2006/relationships/image" Target="../media/image44.png"/><Relationship Id="rId5"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5.pn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png"/><Relationship Id="rId4" Type="http://schemas.openxmlformats.org/officeDocument/2006/relationships/image" Target="../media/image41.png"/><Relationship Id="rId5" Type="http://schemas.openxmlformats.org/officeDocument/2006/relationships/image" Target="../media/image49.png"/><Relationship Id="rId6"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24.png"/><Relationship Id="rId5"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3.png"/><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9.png"/><Relationship Id="rId4" Type="http://schemas.openxmlformats.org/officeDocument/2006/relationships/image" Target="../media/image3.png"/><Relationship Id="rId5" Type="http://schemas.openxmlformats.org/officeDocument/2006/relationships/image" Target="../media/image11.png"/><Relationship Id="rId6" Type="http://schemas.openxmlformats.org/officeDocument/2006/relationships/image" Target="../media/image2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6.png"/><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9.pn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9.png"/><Relationship Id="rId5" Type="http://schemas.openxmlformats.org/officeDocument/2006/relationships/image" Target="../media/image7.png"/><Relationship Id="rId6"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375300" y="2109950"/>
            <a:ext cx="8393400" cy="113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zh-TW" sz="2420">
                <a:latin typeface="Arial"/>
                <a:ea typeface="Arial"/>
                <a:cs typeface="Arial"/>
                <a:sym typeface="Arial"/>
              </a:rPr>
              <a:t>ISSR: Iterative Selection with Self-Review Framework for Vocabulary Test Distractor Generation</a:t>
            </a:r>
            <a:endParaRPr sz="2420">
              <a:latin typeface="Arial"/>
              <a:ea typeface="Arial"/>
              <a:cs typeface="Arial"/>
              <a:sym typeface="Arial"/>
            </a:endParaRPr>
          </a:p>
        </p:txBody>
      </p:sp>
      <p:sp>
        <p:nvSpPr>
          <p:cNvPr id="60" name="Google Shape;60;p13"/>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zh-TW"/>
              <a:t>指導教授：顏安孜 博士</a:t>
            </a:r>
            <a:endParaRPr/>
          </a:p>
          <a:p>
            <a:pPr indent="0" lvl="0" marL="0" rtl="0" algn="l">
              <a:spcBef>
                <a:spcPts val="0"/>
              </a:spcBef>
              <a:spcAft>
                <a:spcPts val="0"/>
              </a:spcAft>
              <a:buNone/>
            </a:pPr>
            <a:r>
              <a:rPr lang="zh-TW"/>
              <a:t>研究生：劉宇承</a:t>
            </a:r>
            <a:endParaRPr/>
          </a:p>
        </p:txBody>
      </p:sp>
      <p:sp>
        <p:nvSpPr>
          <p:cNvPr id="61" name="Google Shape;61;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1" name="Shape 171"/>
        <p:cNvGrpSpPr/>
        <p:nvPr/>
      </p:nvGrpSpPr>
      <p:grpSpPr>
        <a:xfrm>
          <a:off x="0" y="0"/>
          <a:ext cx="0" cy="0"/>
          <a:chOff x="0" y="0"/>
          <a:chExt cx="0" cy="0"/>
        </a:xfrm>
      </p:grpSpPr>
      <p:sp>
        <p:nvSpPr>
          <p:cNvPr id="172" name="Google Shape;172;p22"/>
          <p:cNvSpPr txBox="1"/>
          <p:nvPr>
            <p:ph type="title"/>
          </p:nvPr>
        </p:nvSpPr>
        <p:spPr>
          <a:xfrm>
            <a:off x="587125" y="266575"/>
            <a:ext cx="8022900" cy="65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zh-TW" sz="2100">
                <a:latin typeface="Arial"/>
                <a:ea typeface="Arial"/>
                <a:cs typeface="Arial"/>
                <a:sym typeface="Arial"/>
              </a:rPr>
              <a:t>Distractor Candidates Generator</a:t>
            </a:r>
            <a:r>
              <a:rPr lang="zh-TW" sz="2100">
                <a:latin typeface="Arial"/>
                <a:ea typeface="Arial"/>
                <a:cs typeface="Arial"/>
                <a:sym typeface="Arial"/>
              </a:rPr>
              <a:t>-Lexical Databases Approach</a:t>
            </a:r>
            <a:endParaRPr sz="2100">
              <a:latin typeface="Arial"/>
              <a:ea typeface="Arial"/>
              <a:cs typeface="Arial"/>
              <a:sym typeface="Arial"/>
            </a:endParaRPr>
          </a:p>
        </p:txBody>
      </p:sp>
      <p:sp>
        <p:nvSpPr>
          <p:cNvPr id="173" name="Google Shape;173;p22"/>
          <p:cNvSpPr txBox="1"/>
          <p:nvPr/>
        </p:nvSpPr>
        <p:spPr>
          <a:xfrm>
            <a:off x="4000975" y="1025300"/>
            <a:ext cx="495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600">
                <a:solidFill>
                  <a:srgbClr val="5E5E5E"/>
                </a:solidFill>
                <a:highlight>
                  <a:srgbClr val="FFFFFF"/>
                </a:highlight>
              </a:rPr>
              <a:t>Choose candidates from well-organized sources</a:t>
            </a:r>
            <a:endParaRPr sz="1600">
              <a:solidFill>
                <a:srgbClr val="5E5E5E"/>
              </a:solidFill>
              <a:highlight>
                <a:srgbClr val="FFFFFF"/>
              </a:highlight>
            </a:endParaRPr>
          </a:p>
        </p:txBody>
      </p:sp>
      <p:sp>
        <p:nvSpPr>
          <p:cNvPr id="174" name="Google Shape;174;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solidFill>
                  <a:schemeClr val="dk1"/>
                </a:solidFill>
                <a:latin typeface="Old Standard TT"/>
                <a:ea typeface="Old Standard TT"/>
                <a:cs typeface="Old Standard TT"/>
                <a:sym typeface="Old Standard TT"/>
              </a:rPr>
              <a:t>‹#›</a:t>
            </a:fld>
            <a:endParaRPr>
              <a:solidFill>
                <a:schemeClr val="dk1"/>
              </a:solidFill>
              <a:latin typeface="Old Standard TT"/>
              <a:ea typeface="Old Standard TT"/>
              <a:cs typeface="Old Standard TT"/>
              <a:sym typeface="Old Standard TT"/>
            </a:endParaRPr>
          </a:p>
        </p:txBody>
      </p:sp>
      <p:grpSp>
        <p:nvGrpSpPr>
          <p:cNvPr id="175" name="Google Shape;175;p22"/>
          <p:cNvGrpSpPr/>
          <p:nvPr/>
        </p:nvGrpSpPr>
        <p:grpSpPr>
          <a:xfrm>
            <a:off x="272300" y="2089575"/>
            <a:ext cx="5063700" cy="1316663"/>
            <a:chOff x="2272350" y="2229500"/>
            <a:chExt cx="5063700" cy="1316663"/>
          </a:xfrm>
        </p:grpSpPr>
        <p:sp>
          <p:nvSpPr>
            <p:cNvPr id="176" name="Google Shape;176;p22"/>
            <p:cNvSpPr/>
            <p:nvPr/>
          </p:nvSpPr>
          <p:spPr>
            <a:xfrm>
              <a:off x="2272350" y="2229500"/>
              <a:ext cx="5063700" cy="12927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grpSp>
          <p:nvGrpSpPr>
            <p:cNvPr id="177" name="Google Shape;177;p22"/>
            <p:cNvGrpSpPr/>
            <p:nvPr/>
          </p:nvGrpSpPr>
          <p:grpSpPr>
            <a:xfrm>
              <a:off x="2280150" y="2321675"/>
              <a:ext cx="1815900" cy="1224488"/>
              <a:chOff x="3432025" y="2151962"/>
              <a:chExt cx="1815900" cy="1224488"/>
            </a:xfrm>
          </p:grpSpPr>
          <p:pic>
            <p:nvPicPr>
              <p:cNvPr id="178" name="Google Shape;178;p22"/>
              <p:cNvPicPr preferRelativeResize="0"/>
              <p:nvPr/>
            </p:nvPicPr>
            <p:blipFill>
              <a:blip r:embed="rId3">
                <a:alphaModFix/>
              </a:blip>
              <a:stretch>
                <a:fillRect/>
              </a:stretch>
            </p:blipFill>
            <p:spPr>
              <a:xfrm>
                <a:off x="3920188" y="2151962"/>
                <a:ext cx="839575" cy="839575"/>
              </a:xfrm>
              <a:prstGeom prst="rect">
                <a:avLst/>
              </a:prstGeom>
              <a:noFill/>
              <a:ln>
                <a:noFill/>
              </a:ln>
            </p:spPr>
          </p:pic>
          <p:sp>
            <p:nvSpPr>
              <p:cNvPr id="179" name="Google Shape;179;p22"/>
              <p:cNvSpPr txBox="1"/>
              <p:nvPr/>
            </p:nvSpPr>
            <p:spPr>
              <a:xfrm>
                <a:off x="3432025" y="2991550"/>
                <a:ext cx="18159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1300">
                    <a:solidFill>
                      <a:schemeClr val="dk2"/>
                    </a:solidFill>
                  </a:rPr>
                  <a:t>Lexical Database</a:t>
                </a:r>
                <a:endParaRPr sz="1300">
                  <a:solidFill>
                    <a:schemeClr val="dk2"/>
                  </a:solidFill>
                </a:endParaRPr>
              </a:p>
            </p:txBody>
          </p:sp>
        </p:grpSp>
        <p:grpSp>
          <p:nvGrpSpPr>
            <p:cNvPr id="180" name="Google Shape;180;p22"/>
            <p:cNvGrpSpPr/>
            <p:nvPr/>
          </p:nvGrpSpPr>
          <p:grpSpPr>
            <a:xfrm>
              <a:off x="3896250" y="2321124"/>
              <a:ext cx="1815900" cy="1224489"/>
              <a:chOff x="3896250" y="2321674"/>
              <a:chExt cx="1815900" cy="1224489"/>
            </a:xfrm>
          </p:grpSpPr>
          <p:pic>
            <p:nvPicPr>
              <p:cNvPr id="181" name="Google Shape;181;p22"/>
              <p:cNvPicPr preferRelativeResize="0"/>
              <p:nvPr/>
            </p:nvPicPr>
            <p:blipFill>
              <a:blip r:embed="rId4">
                <a:alphaModFix/>
              </a:blip>
              <a:stretch>
                <a:fillRect/>
              </a:stretch>
            </p:blipFill>
            <p:spPr>
              <a:xfrm>
                <a:off x="4342511" y="2321674"/>
                <a:ext cx="923377" cy="923400"/>
              </a:xfrm>
              <a:prstGeom prst="rect">
                <a:avLst/>
              </a:prstGeom>
              <a:noFill/>
              <a:ln>
                <a:noFill/>
              </a:ln>
            </p:spPr>
          </p:pic>
          <p:sp>
            <p:nvSpPr>
              <p:cNvPr id="182" name="Google Shape;182;p22"/>
              <p:cNvSpPr txBox="1"/>
              <p:nvPr/>
            </p:nvSpPr>
            <p:spPr>
              <a:xfrm>
                <a:off x="3896250" y="3161263"/>
                <a:ext cx="18159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1300">
                    <a:solidFill>
                      <a:schemeClr val="dk2"/>
                    </a:solidFill>
                  </a:rPr>
                  <a:t>Dictionary</a:t>
                </a:r>
                <a:endParaRPr sz="1300">
                  <a:solidFill>
                    <a:schemeClr val="dk2"/>
                  </a:solidFill>
                </a:endParaRPr>
              </a:p>
            </p:txBody>
          </p:sp>
        </p:grpSp>
        <p:pic>
          <p:nvPicPr>
            <p:cNvPr id="183" name="Google Shape;183;p22"/>
            <p:cNvPicPr preferRelativeResize="0"/>
            <p:nvPr/>
          </p:nvPicPr>
          <p:blipFill>
            <a:blip r:embed="rId5">
              <a:alphaModFix/>
            </a:blip>
            <a:stretch>
              <a:fillRect/>
            </a:stretch>
          </p:blipFill>
          <p:spPr>
            <a:xfrm>
              <a:off x="5960425" y="2321675"/>
              <a:ext cx="887800" cy="887800"/>
            </a:xfrm>
            <a:prstGeom prst="rect">
              <a:avLst/>
            </a:prstGeom>
            <a:noFill/>
            <a:ln>
              <a:noFill/>
            </a:ln>
          </p:spPr>
        </p:pic>
        <p:sp>
          <p:nvSpPr>
            <p:cNvPr id="184" name="Google Shape;184;p22"/>
            <p:cNvSpPr txBox="1"/>
            <p:nvPr/>
          </p:nvSpPr>
          <p:spPr>
            <a:xfrm>
              <a:off x="5496375" y="3160713"/>
              <a:ext cx="18159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1300">
                  <a:solidFill>
                    <a:schemeClr val="dk2"/>
                  </a:solidFill>
                </a:rPr>
                <a:t>Stem</a:t>
              </a:r>
              <a:endParaRPr sz="1300">
                <a:solidFill>
                  <a:schemeClr val="dk2"/>
                </a:solidFill>
              </a:endParaRPr>
            </a:p>
          </p:txBody>
        </p:sp>
      </p:grpSp>
      <p:sp>
        <p:nvSpPr>
          <p:cNvPr id="185" name="Google Shape;185;p22"/>
          <p:cNvSpPr/>
          <p:nvPr/>
        </p:nvSpPr>
        <p:spPr>
          <a:xfrm>
            <a:off x="5992300" y="2151963"/>
            <a:ext cx="2959500" cy="1191900"/>
          </a:xfrm>
          <a:prstGeom prst="snip1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zh-TW"/>
              <a:t>Sibling in Lexical Database</a:t>
            </a:r>
            <a:endParaRPr/>
          </a:p>
          <a:p>
            <a:pPr indent="-317500" lvl="0" marL="457200" rtl="0" algn="l">
              <a:spcBef>
                <a:spcPts val="0"/>
              </a:spcBef>
              <a:spcAft>
                <a:spcPts val="0"/>
              </a:spcAft>
              <a:buSzPts val="1400"/>
              <a:buChar char="●"/>
            </a:pPr>
            <a:r>
              <a:rPr lang="zh-TW"/>
              <a:t>Close Difficulty Level</a:t>
            </a:r>
            <a:endParaRPr/>
          </a:p>
          <a:p>
            <a:pPr indent="-317500" lvl="0" marL="457200" rtl="0" algn="l">
              <a:spcBef>
                <a:spcPts val="0"/>
              </a:spcBef>
              <a:spcAft>
                <a:spcPts val="0"/>
              </a:spcAft>
              <a:buSzPts val="1400"/>
              <a:buChar char="●"/>
            </a:pPr>
            <a:r>
              <a:rPr lang="zh-TW"/>
              <a:t>Share Same Part of Speech and Tense</a:t>
            </a:r>
            <a:endParaRPr/>
          </a:p>
        </p:txBody>
      </p:sp>
      <p:sp>
        <p:nvSpPr>
          <p:cNvPr id="186" name="Google Shape;186;p22"/>
          <p:cNvSpPr/>
          <p:nvPr/>
        </p:nvSpPr>
        <p:spPr>
          <a:xfrm>
            <a:off x="2712200" y="1575275"/>
            <a:ext cx="183900" cy="357900"/>
          </a:xfrm>
          <a:prstGeom prst="down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87" name="Google Shape;187;p22"/>
          <p:cNvSpPr/>
          <p:nvPr/>
        </p:nvSpPr>
        <p:spPr>
          <a:xfrm>
            <a:off x="2712175" y="3462775"/>
            <a:ext cx="183900" cy="357900"/>
          </a:xfrm>
          <a:prstGeom prst="down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88" name="Google Shape;188;p22"/>
          <p:cNvSpPr/>
          <p:nvPr/>
        </p:nvSpPr>
        <p:spPr>
          <a:xfrm rot="5400000">
            <a:off x="5572188" y="2568963"/>
            <a:ext cx="183900" cy="357900"/>
          </a:xfrm>
          <a:prstGeom prst="down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89" name="Google Shape;189;p22"/>
          <p:cNvSpPr/>
          <p:nvPr/>
        </p:nvSpPr>
        <p:spPr>
          <a:xfrm>
            <a:off x="2068700" y="3912150"/>
            <a:ext cx="1470900" cy="3936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t>Candidates</a:t>
            </a:r>
            <a:endParaRPr/>
          </a:p>
        </p:txBody>
      </p:sp>
      <p:sp>
        <p:nvSpPr>
          <p:cNvPr id="190" name="Google Shape;190;p22"/>
          <p:cNvSpPr/>
          <p:nvPr/>
        </p:nvSpPr>
        <p:spPr>
          <a:xfrm>
            <a:off x="2068675" y="1025275"/>
            <a:ext cx="1470900" cy="3936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t>Target Word</a:t>
            </a:r>
            <a:endParaRPr/>
          </a:p>
        </p:txBody>
      </p:sp>
      <p:sp>
        <p:nvSpPr>
          <p:cNvPr id="191" name="Google Shape;191;p22"/>
          <p:cNvSpPr txBox="1"/>
          <p:nvPr/>
        </p:nvSpPr>
        <p:spPr>
          <a:xfrm>
            <a:off x="0" y="4305750"/>
            <a:ext cx="88239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000">
                <a:solidFill>
                  <a:srgbClr val="666666"/>
                </a:solidFill>
              </a:rPr>
              <a:t>Yuni Susanti, Takenobu Tokunaga, Hitoshi Nishikawa, and Hiroyuki Obari. 2018. Automatic distractor generation for multiple-choice English vocabulary questions. Research and practice in technology enhanced learning 13, 1 (2018), 15.</a:t>
            </a:r>
            <a:endParaRPr sz="1000">
              <a:solidFill>
                <a:srgbClr val="666666"/>
              </a:solidFill>
            </a:endParaRPr>
          </a:p>
          <a:p>
            <a:pPr indent="0" lvl="0" marL="0" rtl="0" algn="l">
              <a:spcBef>
                <a:spcPts val="0"/>
              </a:spcBef>
              <a:spcAft>
                <a:spcPts val="0"/>
              </a:spcAft>
              <a:buClr>
                <a:schemeClr val="dk1"/>
              </a:buClr>
              <a:buSzPts val="1100"/>
              <a:buFont typeface="Arial"/>
              <a:buNone/>
            </a:pPr>
            <a:r>
              <a:rPr lang="zh-TW" sz="1000">
                <a:solidFill>
                  <a:srgbClr val="666666"/>
                </a:solidFill>
              </a:rPr>
              <a:t>Siyu Ren and Kenny Q Zhu. 2021. Knowledge-driven distractor generation for cloze-style multiple choice questions. In Proceedings of the AAAI conference on artificial intelligence, Vol. 35. 4339–4347.</a:t>
            </a:r>
            <a:endParaRPr sz="1000">
              <a:solidFill>
                <a:srgbClr val="666666"/>
              </a:solidFill>
            </a:endParaRPr>
          </a:p>
          <a:p>
            <a:pPr indent="0" lvl="0" marL="0" rtl="0" algn="l">
              <a:spcBef>
                <a:spcPts val="0"/>
              </a:spcBef>
              <a:spcAft>
                <a:spcPts val="0"/>
              </a:spcAft>
              <a:buNone/>
            </a:pPr>
            <a:r>
              <a:t/>
            </a:r>
            <a:endParaRPr sz="1000">
              <a:solidFill>
                <a:srgbClr val="666666"/>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5" name="Shape 195"/>
        <p:cNvGrpSpPr/>
        <p:nvPr/>
      </p:nvGrpSpPr>
      <p:grpSpPr>
        <a:xfrm>
          <a:off x="0" y="0"/>
          <a:ext cx="0" cy="0"/>
          <a:chOff x="0" y="0"/>
          <a:chExt cx="0" cy="0"/>
        </a:xfrm>
      </p:grpSpPr>
      <p:sp>
        <p:nvSpPr>
          <p:cNvPr id="196" name="Google Shape;196;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solidFill>
                  <a:schemeClr val="dk1"/>
                </a:solidFill>
                <a:latin typeface="Old Standard TT"/>
                <a:ea typeface="Old Standard TT"/>
                <a:cs typeface="Old Standard TT"/>
                <a:sym typeface="Old Standard TT"/>
              </a:rPr>
              <a:t>‹#›</a:t>
            </a:fld>
            <a:endParaRPr>
              <a:solidFill>
                <a:schemeClr val="dk1"/>
              </a:solidFill>
              <a:latin typeface="Old Standard TT"/>
              <a:ea typeface="Old Standard TT"/>
              <a:cs typeface="Old Standard TT"/>
              <a:sym typeface="Old Standard TT"/>
            </a:endParaRPr>
          </a:p>
        </p:txBody>
      </p:sp>
      <p:sp>
        <p:nvSpPr>
          <p:cNvPr id="197" name="Google Shape;197;p23"/>
          <p:cNvSpPr txBox="1"/>
          <p:nvPr/>
        </p:nvSpPr>
        <p:spPr>
          <a:xfrm>
            <a:off x="34025" y="4594950"/>
            <a:ext cx="8823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000">
                <a:solidFill>
                  <a:srgbClr val="666666"/>
                </a:solidFill>
              </a:rPr>
              <a:t>Shang-Hsuan Chiang, Ssu-Cheng Wang, and Yao-Chung Fan. 2022. CDGP: Automatic Cloze Distractor Generation based on Pre-trained Language Model. In Findings of the Association for Computational Linguistics: EMNLP 2022</a:t>
            </a:r>
            <a:endParaRPr sz="1000">
              <a:solidFill>
                <a:srgbClr val="666666"/>
              </a:solidFill>
            </a:endParaRPr>
          </a:p>
        </p:txBody>
      </p:sp>
      <p:sp>
        <p:nvSpPr>
          <p:cNvPr id="198" name="Google Shape;198;p23"/>
          <p:cNvSpPr txBox="1"/>
          <p:nvPr>
            <p:ph type="title"/>
          </p:nvPr>
        </p:nvSpPr>
        <p:spPr>
          <a:xfrm>
            <a:off x="587125" y="266575"/>
            <a:ext cx="7505700" cy="65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zh-TW" sz="2300">
                <a:latin typeface="Arial"/>
                <a:ea typeface="Arial"/>
                <a:cs typeface="Arial"/>
                <a:sym typeface="Arial"/>
              </a:rPr>
              <a:t>Distractor Candidates Generator</a:t>
            </a:r>
            <a:r>
              <a:rPr lang="zh-TW" sz="2300">
                <a:latin typeface="Arial"/>
                <a:ea typeface="Arial"/>
                <a:cs typeface="Arial"/>
                <a:sym typeface="Arial"/>
              </a:rPr>
              <a:t>-NN model Approach</a:t>
            </a:r>
            <a:endParaRPr sz="2300">
              <a:latin typeface="Arial"/>
              <a:ea typeface="Arial"/>
              <a:cs typeface="Arial"/>
              <a:sym typeface="Arial"/>
            </a:endParaRPr>
          </a:p>
        </p:txBody>
      </p:sp>
      <p:sp>
        <p:nvSpPr>
          <p:cNvPr id="199" name="Google Shape;199;p23"/>
          <p:cNvSpPr txBox="1"/>
          <p:nvPr/>
        </p:nvSpPr>
        <p:spPr>
          <a:xfrm>
            <a:off x="218050" y="946825"/>
            <a:ext cx="6500100" cy="431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5E5E5E"/>
              </a:buClr>
              <a:buSzPts val="1600"/>
              <a:buFont typeface="Microsoft JhengHei"/>
              <a:buChar char="●"/>
            </a:pPr>
            <a:r>
              <a:rPr b="1" lang="zh-TW" sz="1600">
                <a:solidFill>
                  <a:srgbClr val="5E5E5E"/>
                </a:solidFill>
                <a:highlight>
                  <a:srgbClr val="FFFFFF"/>
                </a:highlight>
                <a:latin typeface="Microsoft JhengHei"/>
                <a:ea typeface="Microsoft JhengHei"/>
                <a:cs typeface="Microsoft JhengHei"/>
                <a:sym typeface="Microsoft JhengHei"/>
              </a:rPr>
              <a:t>Generare candidates with pretrained models</a:t>
            </a:r>
            <a:endParaRPr sz="1600">
              <a:solidFill>
                <a:schemeClr val="dk1"/>
              </a:solidFill>
              <a:highlight>
                <a:srgbClr val="FFFFFF"/>
              </a:highlight>
              <a:latin typeface="Microsoft JhengHei"/>
              <a:ea typeface="Microsoft JhengHei"/>
              <a:cs typeface="Microsoft JhengHei"/>
              <a:sym typeface="Microsoft JhengHei"/>
            </a:endParaRPr>
          </a:p>
        </p:txBody>
      </p:sp>
      <p:sp>
        <p:nvSpPr>
          <p:cNvPr id="200" name="Google Shape;200;p23"/>
          <p:cNvSpPr/>
          <p:nvPr/>
        </p:nvSpPr>
        <p:spPr>
          <a:xfrm>
            <a:off x="2620975" y="1423013"/>
            <a:ext cx="1470900" cy="3936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latin typeface="Nunito"/>
                <a:ea typeface="Nunito"/>
                <a:cs typeface="Nunito"/>
                <a:sym typeface="Nunito"/>
              </a:rPr>
              <a:t>Stem</a:t>
            </a:r>
            <a:endParaRPr>
              <a:latin typeface="Nunito"/>
              <a:ea typeface="Nunito"/>
              <a:cs typeface="Nunito"/>
              <a:sym typeface="Nunito"/>
            </a:endParaRPr>
          </a:p>
        </p:txBody>
      </p:sp>
      <p:sp>
        <p:nvSpPr>
          <p:cNvPr id="201" name="Google Shape;201;p23"/>
          <p:cNvSpPr/>
          <p:nvPr/>
        </p:nvSpPr>
        <p:spPr>
          <a:xfrm>
            <a:off x="4588000" y="1423013"/>
            <a:ext cx="1470900" cy="3936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latin typeface="Nunito"/>
                <a:ea typeface="Nunito"/>
                <a:cs typeface="Nunito"/>
                <a:sym typeface="Nunito"/>
              </a:rPr>
              <a:t>Target Word</a:t>
            </a:r>
            <a:endParaRPr>
              <a:latin typeface="Nunito"/>
              <a:ea typeface="Nunito"/>
              <a:cs typeface="Nunito"/>
              <a:sym typeface="Nunito"/>
            </a:endParaRPr>
          </a:p>
        </p:txBody>
      </p:sp>
      <p:sp>
        <p:nvSpPr>
          <p:cNvPr id="202" name="Google Shape;202;p23"/>
          <p:cNvSpPr/>
          <p:nvPr/>
        </p:nvSpPr>
        <p:spPr>
          <a:xfrm>
            <a:off x="3264475" y="1877163"/>
            <a:ext cx="183900" cy="5463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03" name="Google Shape;203;p23"/>
          <p:cNvSpPr/>
          <p:nvPr/>
        </p:nvSpPr>
        <p:spPr>
          <a:xfrm>
            <a:off x="5231500" y="1877163"/>
            <a:ext cx="183900" cy="5463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04" name="Google Shape;204;p23"/>
          <p:cNvSpPr/>
          <p:nvPr/>
        </p:nvSpPr>
        <p:spPr>
          <a:xfrm>
            <a:off x="3704825" y="1923513"/>
            <a:ext cx="1270200" cy="393600"/>
          </a:xfrm>
          <a:prstGeom prst="parallelogram">
            <a:avLst>
              <a:gd fmla="val 25000" name="adj"/>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100">
                <a:latin typeface="Nunito"/>
                <a:ea typeface="Nunito"/>
                <a:cs typeface="Nunito"/>
                <a:sym typeface="Nunito"/>
              </a:rPr>
              <a:t>Format and Tokenize</a:t>
            </a:r>
            <a:endParaRPr sz="1100">
              <a:latin typeface="Nunito"/>
              <a:ea typeface="Nunito"/>
              <a:cs typeface="Nunito"/>
              <a:sym typeface="Nunito"/>
            </a:endParaRPr>
          </a:p>
        </p:txBody>
      </p:sp>
      <p:sp>
        <p:nvSpPr>
          <p:cNvPr id="205" name="Google Shape;205;p23"/>
          <p:cNvSpPr/>
          <p:nvPr/>
        </p:nvSpPr>
        <p:spPr>
          <a:xfrm>
            <a:off x="2620975" y="2484013"/>
            <a:ext cx="3438000" cy="3936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latin typeface="Nunito"/>
                <a:ea typeface="Nunito"/>
                <a:cs typeface="Nunito"/>
                <a:sym typeface="Nunito"/>
              </a:rPr>
              <a:t>Pretrained Language Model</a:t>
            </a:r>
            <a:endParaRPr>
              <a:latin typeface="Nunito"/>
              <a:ea typeface="Nunito"/>
              <a:cs typeface="Nunito"/>
              <a:sym typeface="Nunito"/>
            </a:endParaRPr>
          </a:p>
        </p:txBody>
      </p:sp>
      <p:sp>
        <p:nvSpPr>
          <p:cNvPr id="206" name="Google Shape;206;p23"/>
          <p:cNvSpPr/>
          <p:nvPr/>
        </p:nvSpPr>
        <p:spPr>
          <a:xfrm>
            <a:off x="4248025" y="2999288"/>
            <a:ext cx="183900" cy="5463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07" name="Google Shape;207;p23"/>
          <p:cNvSpPr/>
          <p:nvPr/>
        </p:nvSpPr>
        <p:spPr>
          <a:xfrm>
            <a:off x="3604475" y="3724140"/>
            <a:ext cx="1470900" cy="4686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latin typeface="Nunito"/>
                <a:ea typeface="Nunito"/>
                <a:cs typeface="Nunito"/>
                <a:sym typeface="Nunito"/>
              </a:rPr>
              <a:t>Distractor Candidates</a:t>
            </a:r>
            <a:endParaRPr>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1" name="Shape 211"/>
        <p:cNvGrpSpPr/>
        <p:nvPr/>
      </p:nvGrpSpPr>
      <p:grpSpPr>
        <a:xfrm>
          <a:off x="0" y="0"/>
          <a:ext cx="0" cy="0"/>
          <a:chOff x="0" y="0"/>
          <a:chExt cx="0" cy="0"/>
        </a:xfrm>
      </p:grpSpPr>
      <p:sp>
        <p:nvSpPr>
          <p:cNvPr id="212" name="Google Shape;212;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solidFill>
                  <a:schemeClr val="dk1"/>
                </a:solidFill>
                <a:latin typeface="Old Standard TT"/>
                <a:ea typeface="Old Standard TT"/>
                <a:cs typeface="Old Standard TT"/>
                <a:sym typeface="Old Standard TT"/>
              </a:rPr>
              <a:t>‹#›</a:t>
            </a:fld>
            <a:endParaRPr>
              <a:solidFill>
                <a:schemeClr val="dk1"/>
              </a:solidFill>
              <a:latin typeface="Old Standard TT"/>
              <a:ea typeface="Old Standard TT"/>
              <a:cs typeface="Old Standard TT"/>
              <a:sym typeface="Old Standard TT"/>
            </a:endParaRPr>
          </a:p>
        </p:txBody>
      </p:sp>
      <p:sp>
        <p:nvSpPr>
          <p:cNvPr id="213" name="Google Shape;213;p24"/>
          <p:cNvSpPr txBox="1"/>
          <p:nvPr/>
        </p:nvSpPr>
        <p:spPr>
          <a:xfrm>
            <a:off x="34025" y="4290150"/>
            <a:ext cx="882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000">
                <a:solidFill>
                  <a:srgbClr val="666666"/>
                </a:solidFill>
              </a:rPr>
              <a:t>Yuni Susanti, Takenobu Tokunaga, Hitoshi Nishikawa, and Hiroyuki Obari. 2018. Automatic distractor generation for multiple-choice English vocabulary questions. Research and practice in technology enhanced learning 13, 1 (2018), 15.</a:t>
            </a:r>
            <a:endParaRPr sz="1000">
              <a:solidFill>
                <a:srgbClr val="666666"/>
              </a:solidFill>
            </a:endParaRPr>
          </a:p>
          <a:p>
            <a:pPr indent="0" lvl="0" marL="0" rtl="0" algn="l">
              <a:spcBef>
                <a:spcPts val="0"/>
              </a:spcBef>
              <a:spcAft>
                <a:spcPts val="0"/>
              </a:spcAft>
              <a:buClr>
                <a:schemeClr val="dk1"/>
              </a:buClr>
              <a:buSzPts val="1100"/>
              <a:buFont typeface="Arial"/>
              <a:buNone/>
            </a:pPr>
            <a:r>
              <a:rPr lang="zh-TW" sz="1000">
                <a:solidFill>
                  <a:srgbClr val="666666"/>
                </a:solidFill>
              </a:rPr>
              <a:t>Shang-Hsuan Chiang, Ssu-Cheng Wang, and Yao-Chung Fan. 2022. CDGP: Automatic Cloze Distractor Generation based on Pre-trained Language Model. In Findings of the Association for Computational Linguistics: EMNLP 2022</a:t>
            </a:r>
            <a:endParaRPr sz="1000">
              <a:solidFill>
                <a:srgbClr val="666666"/>
              </a:solidFill>
            </a:endParaRPr>
          </a:p>
        </p:txBody>
      </p:sp>
      <p:sp>
        <p:nvSpPr>
          <p:cNvPr id="214" name="Google Shape;214;p24"/>
          <p:cNvSpPr txBox="1"/>
          <p:nvPr>
            <p:ph type="title"/>
          </p:nvPr>
        </p:nvSpPr>
        <p:spPr>
          <a:xfrm>
            <a:off x="587125" y="266575"/>
            <a:ext cx="7505700" cy="651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latin typeface="Arial"/>
                <a:ea typeface="Arial"/>
                <a:cs typeface="Arial"/>
                <a:sym typeface="Arial"/>
              </a:rPr>
              <a:t>Distractor Filter</a:t>
            </a:r>
            <a:r>
              <a:rPr lang="zh-TW">
                <a:latin typeface="Arial"/>
                <a:ea typeface="Arial"/>
                <a:cs typeface="Arial"/>
                <a:sym typeface="Arial"/>
              </a:rPr>
              <a:t> - Rule Based</a:t>
            </a:r>
            <a:endParaRPr>
              <a:latin typeface="Arial"/>
              <a:ea typeface="Arial"/>
              <a:cs typeface="Arial"/>
              <a:sym typeface="Arial"/>
            </a:endParaRPr>
          </a:p>
        </p:txBody>
      </p:sp>
      <p:sp>
        <p:nvSpPr>
          <p:cNvPr id="215" name="Google Shape;215;p24"/>
          <p:cNvSpPr/>
          <p:nvPr/>
        </p:nvSpPr>
        <p:spPr>
          <a:xfrm>
            <a:off x="4896700" y="1049540"/>
            <a:ext cx="1470900" cy="4686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latin typeface="Nunito"/>
                <a:ea typeface="Nunito"/>
                <a:cs typeface="Nunito"/>
                <a:sym typeface="Nunito"/>
              </a:rPr>
              <a:t>Distractor Candidates</a:t>
            </a:r>
            <a:endParaRPr>
              <a:latin typeface="Nunito"/>
              <a:ea typeface="Nunito"/>
              <a:cs typeface="Nunito"/>
              <a:sym typeface="Nunito"/>
            </a:endParaRPr>
          </a:p>
        </p:txBody>
      </p:sp>
      <p:grpSp>
        <p:nvGrpSpPr>
          <p:cNvPr id="216" name="Google Shape;216;p24"/>
          <p:cNvGrpSpPr/>
          <p:nvPr/>
        </p:nvGrpSpPr>
        <p:grpSpPr>
          <a:xfrm>
            <a:off x="3100288" y="1934700"/>
            <a:ext cx="5063700" cy="1316663"/>
            <a:chOff x="2272350" y="2229500"/>
            <a:chExt cx="5063700" cy="1316663"/>
          </a:xfrm>
        </p:grpSpPr>
        <p:sp>
          <p:nvSpPr>
            <p:cNvPr id="217" name="Google Shape;217;p24"/>
            <p:cNvSpPr/>
            <p:nvPr/>
          </p:nvSpPr>
          <p:spPr>
            <a:xfrm>
              <a:off x="2272350" y="2229500"/>
              <a:ext cx="5063700" cy="12927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18" name="Google Shape;218;p24"/>
            <p:cNvSpPr txBox="1"/>
            <p:nvPr/>
          </p:nvSpPr>
          <p:spPr>
            <a:xfrm>
              <a:off x="2280150" y="3161263"/>
              <a:ext cx="18159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1300">
                  <a:solidFill>
                    <a:schemeClr val="dk2"/>
                  </a:solidFill>
                  <a:latin typeface="Nunito"/>
                  <a:ea typeface="Nunito"/>
                  <a:cs typeface="Nunito"/>
                  <a:sym typeface="Nunito"/>
                </a:rPr>
                <a:t>Cosine Similarity</a:t>
              </a:r>
              <a:endParaRPr sz="1300">
                <a:solidFill>
                  <a:schemeClr val="dk2"/>
                </a:solidFill>
                <a:latin typeface="Nunito"/>
                <a:ea typeface="Nunito"/>
                <a:cs typeface="Nunito"/>
                <a:sym typeface="Nunito"/>
              </a:endParaRPr>
            </a:p>
          </p:txBody>
        </p:sp>
        <p:sp>
          <p:nvSpPr>
            <p:cNvPr id="219" name="Google Shape;219;p24"/>
            <p:cNvSpPr txBox="1"/>
            <p:nvPr/>
          </p:nvSpPr>
          <p:spPr>
            <a:xfrm>
              <a:off x="3896250" y="3160713"/>
              <a:ext cx="18159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1300">
                  <a:solidFill>
                    <a:schemeClr val="dk2"/>
                  </a:solidFill>
                  <a:latin typeface="Nunito"/>
                  <a:ea typeface="Nunito"/>
                  <a:cs typeface="Nunito"/>
                  <a:sym typeface="Nunito"/>
                </a:rPr>
                <a:t>Word Collocation</a:t>
              </a:r>
              <a:endParaRPr sz="1300">
                <a:solidFill>
                  <a:schemeClr val="dk2"/>
                </a:solidFill>
                <a:latin typeface="Nunito"/>
                <a:ea typeface="Nunito"/>
                <a:cs typeface="Nunito"/>
                <a:sym typeface="Nunito"/>
              </a:endParaRPr>
            </a:p>
          </p:txBody>
        </p:sp>
        <p:sp>
          <p:nvSpPr>
            <p:cNvPr id="220" name="Google Shape;220;p24"/>
            <p:cNvSpPr txBox="1"/>
            <p:nvPr/>
          </p:nvSpPr>
          <p:spPr>
            <a:xfrm>
              <a:off x="5496375" y="3160713"/>
              <a:ext cx="18159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1300">
                  <a:solidFill>
                    <a:schemeClr val="dk2"/>
                  </a:solidFill>
                  <a:latin typeface="Nunito"/>
                  <a:ea typeface="Nunito"/>
                  <a:cs typeface="Nunito"/>
                  <a:sym typeface="Nunito"/>
                </a:rPr>
                <a:t>Part of Speech</a:t>
              </a:r>
              <a:endParaRPr sz="1300">
                <a:solidFill>
                  <a:schemeClr val="dk2"/>
                </a:solidFill>
                <a:latin typeface="Nunito"/>
                <a:ea typeface="Nunito"/>
                <a:cs typeface="Nunito"/>
                <a:sym typeface="Nunito"/>
              </a:endParaRPr>
            </a:p>
          </p:txBody>
        </p:sp>
      </p:grpSp>
      <p:sp>
        <p:nvSpPr>
          <p:cNvPr id="221" name="Google Shape;221;p24"/>
          <p:cNvSpPr/>
          <p:nvPr/>
        </p:nvSpPr>
        <p:spPr>
          <a:xfrm>
            <a:off x="5512013" y="3329463"/>
            <a:ext cx="183900" cy="357900"/>
          </a:xfrm>
          <a:prstGeom prst="downArrow">
            <a:avLst>
              <a:gd fmla="val 50000" name="adj1"/>
              <a:gd fmla="val 50000" name="adj2"/>
            </a:avLst>
          </a:prstGeom>
          <a:solidFill>
            <a:srgbClr val="1A1D2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22" name="Google Shape;222;p24"/>
          <p:cNvSpPr/>
          <p:nvPr/>
        </p:nvSpPr>
        <p:spPr>
          <a:xfrm>
            <a:off x="4868513" y="3765463"/>
            <a:ext cx="1470900" cy="3936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latin typeface="Nunito"/>
                <a:ea typeface="Nunito"/>
                <a:cs typeface="Nunito"/>
                <a:sym typeface="Nunito"/>
              </a:rPr>
              <a:t>Result</a:t>
            </a:r>
            <a:endParaRPr>
              <a:latin typeface="Nunito"/>
              <a:ea typeface="Nunito"/>
              <a:cs typeface="Nunito"/>
              <a:sym typeface="Nunito"/>
            </a:endParaRPr>
          </a:p>
        </p:txBody>
      </p:sp>
      <p:sp>
        <p:nvSpPr>
          <p:cNvPr id="223" name="Google Shape;223;p24"/>
          <p:cNvSpPr/>
          <p:nvPr/>
        </p:nvSpPr>
        <p:spPr>
          <a:xfrm>
            <a:off x="5512013" y="1547475"/>
            <a:ext cx="183900" cy="357900"/>
          </a:xfrm>
          <a:prstGeom prst="downArrow">
            <a:avLst>
              <a:gd fmla="val 50000" name="adj1"/>
              <a:gd fmla="val 50000" name="adj2"/>
            </a:avLst>
          </a:prstGeom>
          <a:solidFill>
            <a:srgbClr val="1A1D2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pic>
        <p:nvPicPr>
          <p:cNvPr id="224" name="Google Shape;224;p24"/>
          <p:cNvPicPr preferRelativeResize="0"/>
          <p:nvPr/>
        </p:nvPicPr>
        <p:blipFill>
          <a:blip r:embed="rId3">
            <a:alphaModFix/>
          </a:blip>
          <a:stretch>
            <a:fillRect/>
          </a:stretch>
        </p:blipFill>
        <p:spPr>
          <a:xfrm>
            <a:off x="3576200" y="1997088"/>
            <a:ext cx="975374" cy="975350"/>
          </a:xfrm>
          <a:prstGeom prst="rect">
            <a:avLst/>
          </a:prstGeom>
          <a:noFill/>
          <a:ln>
            <a:noFill/>
          </a:ln>
        </p:spPr>
      </p:pic>
      <p:pic>
        <p:nvPicPr>
          <p:cNvPr id="225" name="Google Shape;225;p24"/>
          <p:cNvPicPr preferRelativeResize="0"/>
          <p:nvPr/>
        </p:nvPicPr>
        <p:blipFill>
          <a:blip r:embed="rId4">
            <a:alphaModFix/>
          </a:blip>
          <a:stretch>
            <a:fillRect/>
          </a:stretch>
        </p:blipFill>
        <p:spPr>
          <a:xfrm>
            <a:off x="5180125" y="2032738"/>
            <a:ext cx="904050" cy="904050"/>
          </a:xfrm>
          <a:prstGeom prst="rect">
            <a:avLst/>
          </a:prstGeom>
          <a:noFill/>
          <a:ln>
            <a:noFill/>
          </a:ln>
        </p:spPr>
      </p:pic>
      <p:pic>
        <p:nvPicPr>
          <p:cNvPr id="226" name="Google Shape;226;p24"/>
          <p:cNvPicPr preferRelativeResize="0"/>
          <p:nvPr/>
        </p:nvPicPr>
        <p:blipFill>
          <a:blip r:embed="rId5">
            <a:alphaModFix/>
          </a:blip>
          <a:stretch>
            <a:fillRect/>
          </a:stretch>
        </p:blipFill>
        <p:spPr>
          <a:xfrm>
            <a:off x="6341050" y="1997088"/>
            <a:ext cx="1733956" cy="975350"/>
          </a:xfrm>
          <a:prstGeom prst="rect">
            <a:avLst/>
          </a:prstGeom>
          <a:noFill/>
          <a:ln>
            <a:noFill/>
          </a:ln>
        </p:spPr>
      </p:pic>
      <p:sp>
        <p:nvSpPr>
          <p:cNvPr id="227" name="Google Shape;227;p24"/>
          <p:cNvSpPr txBox="1"/>
          <p:nvPr/>
        </p:nvSpPr>
        <p:spPr>
          <a:xfrm>
            <a:off x="370450" y="1099225"/>
            <a:ext cx="4607100" cy="677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5E5E5E"/>
              </a:buClr>
              <a:buSzPts val="1600"/>
              <a:buFont typeface="Microsoft JhengHei"/>
              <a:buChar char="●"/>
            </a:pPr>
            <a:r>
              <a:rPr b="1" lang="zh-TW" sz="1600">
                <a:solidFill>
                  <a:srgbClr val="5E5E5E"/>
                </a:solidFill>
                <a:highlight>
                  <a:srgbClr val="FFFFFF"/>
                </a:highlight>
                <a:latin typeface="Microsoft JhengHei"/>
                <a:ea typeface="Microsoft JhengHei"/>
                <a:cs typeface="Microsoft JhengHei"/>
                <a:sym typeface="Microsoft JhengHei"/>
              </a:rPr>
              <a:t>Rank candidates according to predefined criteria</a:t>
            </a:r>
            <a:endParaRPr sz="1600">
              <a:solidFill>
                <a:schemeClr val="dk1"/>
              </a:solidFill>
              <a:highlight>
                <a:srgbClr val="FFFFFF"/>
              </a:highlight>
              <a:latin typeface="Microsoft JhengHei"/>
              <a:ea typeface="Microsoft JhengHei"/>
              <a:cs typeface="Microsoft JhengHei"/>
              <a:sym typeface="Microsoft JhengHe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1" name="Shape 231"/>
        <p:cNvGrpSpPr/>
        <p:nvPr/>
      </p:nvGrpSpPr>
      <p:grpSpPr>
        <a:xfrm>
          <a:off x="0" y="0"/>
          <a:ext cx="0" cy="0"/>
          <a:chOff x="0" y="0"/>
          <a:chExt cx="0" cy="0"/>
        </a:xfrm>
      </p:grpSpPr>
      <p:sp>
        <p:nvSpPr>
          <p:cNvPr id="232" name="Google Shape;232;p25"/>
          <p:cNvSpPr/>
          <p:nvPr/>
        </p:nvSpPr>
        <p:spPr>
          <a:xfrm>
            <a:off x="2127725" y="1993063"/>
            <a:ext cx="2091300" cy="13371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33" name="Google Shape;233;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solidFill>
                  <a:schemeClr val="dk1"/>
                </a:solidFill>
                <a:latin typeface="Old Standard TT"/>
                <a:ea typeface="Old Standard TT"/>
                <a:cs typeface="Old Standard TT"/>
                <a:sym typeface="Old Standard TT"/>
              </a:rPr>
              <a:t>‹#›</a:t>
            </a:fld>
            <a:endParaRPr>
              <a:solidFill>
                <a:schemeClr val="dk1"/>
              </a:solidFill>
              <a:latin typeface="Old Standard TT"/>
              <a:ea typeface="Old Standard TT"/>
              <a:cs typeface="Old Standard TT"/>
              <a:sym typeface="Old Standard TT"/>
            </a:endParaRPr>
          </a:p>
        </p:txBody>
      </p:sp>
      <p:sp>
        <p:nvSpPr>
          <p:cNvPr id="234" name="Google Shape;234;p25"/>
          <p:cNvSpPr txBox="1"/>
          <p:nvPr/>
        </p:nvSpPr>
        <p:spPr>
          <a:xfrm>
            <a:off x="34025" y="4290150"/>
            <a:ext cx="88239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zh-TW" sz="1000">
                <a:solidFill>
                  <a:srgbClr val="666666"/>
                </a:solidFill>
              </a:rPr>
              <a:t>Siyu Ren and Kenny Q Zhu. 2021. Knowledge-driven distractor generation for cloze-style multiple choice questions. In Proceedings of the AAAI conference on artificial intelligence, Vol. 35. 4339–4347.</a:t>
            </a:r>
            <a:endParaRPr sz="1000">
              <a:solidFill>
                <a:srgbClr val="666666"/>
              </a:solidFill>
            </a:endParaRPr>
          </a:p>
          <a:p>
            <a:pPr indent="0" lvl="0" marL="0" rtl="0" algn="l">
              <a:spcBef>
                <a:spcPts val="0"/>
              </a:spcBef>
              <a:spcAft>
                <a:spcPts val="0"/>
              </a:spcAft>
              <a:buClr>
                <a:schemeClr val="dk1"/>
              </a:buClr>
              <a:buSzPts val="1100"/>
              <a:buFont typeface="Arial"/>
              <a:buNone/>
            </a:pPr>
            <a:r>
              <a:rPr lang="zh-TW" sz="1000">
                <a:solidFill>
                  <a:srgbClr val="666666"/>
                </a:solidFill>
              </a:rPr>
              <a:t>Chen Liang, Xiao Yang, Neisarg Dave, Drew Wham, Bart Pursel, and C. Lee Giles. 2018. Distractor Generation for Multiple Choice Questions Using Learning to Rank. In Proceedings of the Thirteenth Workshop on Innovative Use of NLP for Building Educational Applications</a:t>
            </a:r>
            <a:endParaRPr sz="1000">
              <a:solidFill>
                <a:srgbClr val="666666"/>
              </a:solidFill>
            </a:endParaRPr>
          </a:p>
          <a:p>
            <a:pPr indent="0" lvl="0" marL="0" rtl="0" algn="l">
              <a:spcBef>
                <a:spcPts val="0"/>
              </a:spcBef>
              <a:spcAft>
                <a:spcPts val="0"/>
              </a:spcAft>
              <a:buNone/>
            </a:pPr>
            <a:r>
              <a:t/>
            </a:r>
            <a:endParaRPr sz="1000">
              <a:solidFill>
                <a:srgbClr val="666666"/>
              </a:solidFill>
            </a:endParaRPr>
          </a:p>
        </p:txBody>
      </p:sp>
      <p:sp>
        <p:nvSpPr>
          <p:cNvPr id="235" name="Google Shape;235;p25"/>
          <p:cNvSpPr txBox="1"/>
          <p:nvPr>
            <p:ph type="title"/>
          </p:nvPr>
        </p:nvSpPr>
        <p:spPr>
          <a:xfrm>
            <a:off x="587125" y="266575"/>
            <a:ext cx="7505700" cy="651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latin typeface="Arial"/>
                <a:ea typeface="Arial"/>
                <a:cs typeface="Arial"/>
                <a:sym typeface="Arial"/>
              </a:rPr>
              <a:t>Distractor Filter</a:t>
            </a:r>
            <a:r>
              <a:rPr lang="zh-TW">
                <a:latin typeface="Arial"/>
                <a:ea typeface="Arial"/>
                <a:cs typeface="Arial"/>
                <a:sym typeface="Arial"/>
              </a:rPr>
              <a:t> - NN Based</a:t>
            </a:r>
            <a:endParaRPr>
              <a:latin typeface="Arial"/>
              <a:ea typeface="Arial"/>
              <a:cs typeface="Arial"/>
              <a:sym typeface="Arial"/>
            </a:endParaRPr>
          </a:p>
        </p:txBody>
      </p:sp>
      <p:sp>
        <p:nvSpPr>
          <p:cNvPr id="236" name="Google Shape;236;p25"/>
          <p:cNvSpPr/>
          <p:nvPr/>
        </p:nvSpPr>
        <p:spPr>
          <a:xfrm>
            <a:off x="138875" y="2449427"/>
            <a:ext cx="1470900" cy="4686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t>Distractor Candidates</a:t>
            </a:r>
            <a:endParaRPr/>
          </a:p>
        </p:txBody>
      </p:sp>
      <p:sp>
        <p:nvSpPr>
          <p:cNvPr id="237" name="Google Shape;237;p25"/>
          <p:cNvSpPr/>
          <p:nvPr/>
        </p:nvSpPr>
        <p:spPr>
          <a:xfrm>
            <a:off x="5735950" y="1918150"/>
            <a:ext cx="2091300" cy="12927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38" name="Google Shape;238;p25"/>
          <p:cNvSpPr txBox="1"/>
          <p:nvPr/>
        </p:nvSpPr>
        <p:spPr>
          <a:xfrm>
            <a:off x="2012991" y="2977063"/>
            <a:ext cx="23208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1300">
                <a:solidFill>
                  <a:schemeClr val="dk2"/>
                </a:solidFill>
              </a:rPr>
              <a:t>Classification Model</a:t>
            </a:r>
            <a:endParaRPr sz="1300">
              <a:solidFill>
                <a:schemeClr val="dk2"/>
              </a:solidFill>
            </a:endParaRPr>
          </a:p>
        </p:txBody>
      </p:sp>
      <p:sp>
        <p:nvSpPr>
          <p:cNvPr id="239" name="Google Shape;239;p25"/>
          <p:cNvSpPr txBox="1"/>
          <p:nvPr/>
        </p:nvSpPr>
        <p:spPr>
          <a:xfrm>
            <a:off x="5914001" y="2825950"/>
            <a:ext cx="17352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1300">
                <a:solidFill>
                  <a:schemeClr val="dk2"/>
                </a:solidFill>
              </a:rPr>
              <a:t>Ranking Model</a:t>
            </a:r>
            <a:endParaRPr sz="1300">
              <a:solidFill>
                <a:schemeClr val="dk2"/>
              </a:solidFill>
            </a:endParaRPr>
          </a:p>
        </p:txBody>
      </p:sp>
      <p:sp>
        <p:nvSpPr>
          <p:cNvPr id="240" name="Google Shape;240;p25"/>
          <p:cNvSpPr/>
          <p:nvPr/>
        </p:nvSpPr>
        <p:spPr>
          <a:xfrm>
            <a:off x="6736238" y="3263325"/>
            <a:ext cx="183900" cy="3579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41" name="Google Shape;241;p25"/>
          <p:cNvSpPr/>
          <p:nvPr/>
        </p:nvSpPr>
        <p:spPr>
          <a:xfrm>
            <a:off x="6092738" y="3699325"/>
            <a:ext cx="1470900" cy="3936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t>Result</a:t>
            </a:r>
            <a:endParaRPr/>
          </a:p>
        </p:txBody>
      </p:sp>
      <p:sp>
        <p:nvSpPr>
          <p:cNvPr id="242" name="Google Shape;242;p25"/>
          <p:cNvSpPr/>
          <p:nvPr/>
        </p:nvSpPr>
        <p:spPr>
          <a:xfrm>
            <a:off x="3081438" y="1562250"/>
            <a:ext cx="183900" cy="3579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pic>
        <p:nvPicPr>
          <p:cNvPr id="243" name="Google Shape;243;p25"/>
          <p:cNvPicPr preferRelativeResize="0"/>
          <p:nvPr/>
        </p:nvPicPr>
        <p:blipFill>
          <a:blip r:embed="rId3">
            <a:alphaModFix/>
          </a:blip>
          <a:stretch>
            <a:fillRect/>
          </a:stretch>
        </p:blipFill>
        <p:spPr>
          <a:xfrm>
            <a:off x="2703553" y="2037373"/>
            <a:ext cx="939668" cy="939700"/>
          </a:xfrm>
          <a:prstGeom prst="rect">
            <a:avLst/>
          </a:prstGeom>
          <a:noFill/>
          <a:ln>
            <a:noFill/>
          </a:ln>
        </p:spPr>
      </p:pic>
      <p:pic>
        <p:nvPicPr>
          <p:cNvPr id="244" name="Google Shape;244;p25"/>
          <p:cNvPicPr preferRelativeResize="0"/>
          <p:nvPr/>
        </p:nvPicPr>
        <p:blipFill>
          <a:blip r:embed="rId4">
            <a:alphaModFix/>
          </a:blip>
          <a:stretch>
            <a:fillRect/>
          </a:stretch>
        </p:blipFill>
        <p:spPr>
          <a:xfrm>
            <a:off x="6280325" y="1949080"/>
            <a:ext cx="1002550" cy="1002550"/>
          </a:xfrm>
          <a:prstGeom prst="rect">
            <a:avLst/>
          </a:prstGeom>
          <a:noFill/>
          <a:ln>
            <a:noFill/>
          </a:ln>
        </p:spPr>
      </p:pic>
      <p:sp>
        <p:nvSpPr>
          <p:cNvPr id="245" name="Google Shape;245;p25"/>
          <p:cNvSpPr txBox="1"/>
          <p:nvPr/>
        </p:nvSpPr>
        <p:spPr>
          <a:xfrm>
            <a:off x="6873550" y="1511675"/>
            <a:ext cx="1283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100">
                <a:solidFill>
                  <a:schemeClr val="dk1"/>
                </a:solidFill>
              </a:rPr>
              <a:t>Extract Features</a:t>
            </a:r>
            <a:endParaRPr sz="1100">
              <a:solidFill>
                <a:schemeClr val="dk1"/>
              </a:solidFill>
            </a:endParaRPr>
          </a:p>
        </p:txBody>
      </p:sp>
      <p:sp>
        <p:nvSpPr>
          <p:cNvPr id="246" name="Google Shape;246;p25"/>
          <p:cNvSpPr/>
          <p:nvPr/>
        </p:nvSpPr>
        <p:spPr>
          <a:xfrm>
            <a:off x="5469475" y="1056338"/>
            <a:ext cx="1189200" cy="4686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t>Stem</a:t>
            </a:r>
            <a:endParaRPr/>
          </a:p>
        </p:txBody>
      </p:sp>
      <p:sp>
        <p:nvSpPr>
          <p:cNvPr id="247" name="Google Shape;247;p25"/>
          <p:cNvSpPr/>
          <p:nvPr/>
        </p:nvSpPr>
        <p:spPr>
          <a:xfrm>
            <a:off x="6689638" y="1542600"/>
            <a:ext cx="183900" cy="3579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48" name="Google Shape;248;p25"/>
          <p:cNvSpPr/>
          <p:nvPr/>
        </p:nvSpPr>
        <p:spPr>
          <a:xfrm flipH="1">
            <a:off x="65825" y="918478"/>
            <a:ext cx="2061900" cy="1235400"/>
          </a:xfrm>
          <a:prstGeom prst="cloudCallout">
            <a:avLst>
              <a:gd fmla="val 20584" name="adj1"/>
              <a:gd fmla="val 71777" name="adj2"/>
            </a:avLst>
          </a:prstGeom>
          <a:solidFill>
            <a:srgbClr val="BFBFB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t>Distractor Candidate Set are predefined</a:t>
            </a:r>
            <a:endParaRPr/>
          </a:p>
        </p:txBody>
      </p:sp>
      <p:sp>
        <p:nvSpPr>
          <p:cNvPr id="249" name="Google Shape;249;p25"/>
          <p:cNvSpPr/>
          <p:nvPr/>
        </p:nvSpPr>
        <p:spPr>
          <a:xfrm>
            <a:off x="2437950" y="976415"/>
            <a:ext cx="1470900" cy="4686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t>Stem</a:t>
            </a:r>
            <a:endParaRPr/>
          </a:p>
        </p:txBody>
      </p:sp>
      <p:sp>
        <p:nvSpPr>
          <p:cNvPr id="250" name="Google Shape;250;p25"/>
          <p:cNvSpPr/>
          <p:nvPr/>
        </p:nvSpPr>
        <p:spPr>
          <a:xfrm>
            <a:off x="3081438" y="3402588"/>
            <a:ext cx="183900" cy="3579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51" name="Google Shape;251;p25"/>
          <p:cNvSpPr/>
          <p:nvPr/>
        </p:nvSpPr>
        <p:spPr>
          <a:xfrm>
            <a:off x="2437938" y="3838588"/>
            <a:ext cx="1470900" cy="3936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t>Result</a:t>
            </a:r>
            <a:endParaRPr/>
          </a:p>
        </p:txBody>
      </p:sp>
      <p:sp>
        <p:nvSpPr>
          <p:cNvPr id="252" name="Google Shape;252;p25"/>
          <p:cNvSpPr txBox="1"/>
          <p:nvPr/>
        </p:nvSpPr>
        <p:spPr>
          <a:xfrm>
            <a:off x="3319450" y="1544550"/>
            <a:ext cx="1283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100">
                <a:solidFill>
                  <a:schemeClr val="dk1"/>
                </a:solidFill>
              </a:rPr>
              <a:t>Extract Features</a:t>
            </a:r>
            <a:endParaRPr sz="1100">
              <a:solidFill>
                <a:schemeClr val="dk1"/>
              </a:solidFill>
            </a:endParaRPr>
          </a:p>
        </p:txBody>
      </p:sp>
      <p:sp>
        <p:nvSpPr>
          <p:cNvPr id="253" name="Google Shape;253;p25"/>
          <p:cNvSpPr/>
          <p:nvPr/>
        </p:nvSpPr>
        <p:spPr>
          <a:xfrm rot="-5400000">
            <a:off x="1742100" y="2504763"/>
            <a:ext cx="183900" cy="3579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54" name="Google Shape;254;p25"/>
          <p:cNvSpPr txBox="1"/>
          <p:nvPr/>
        </p:nvSpPr>
        <p:spPr>
          <a:xfrm>
            <a:off x="5651250" y="161750"/>
            <a:ext cx="3369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600">
                <a:solidFill>
                  <a:srgbClr val="5E5E5E"/>
                </a:solidFill>
                <a:highlight>
                  <a:srgbClr val="FFFFFF"/>
                </a:highlight>
                <a:latin typeface="Microsoft JhengHei"/>
                <a:ea typeface="Microsoft JhengHei"/>
                <a:cs typeface="Microsoft JhengHei"/>
                <a:sym typeface="Microsoft JhengHei"/>
              </a:rPr>
              <a:t>Select candidates using a trained model</a:t>
            </a:r>
            <a:endParaRPr sz="1600">
              <a:solidFill>
                <a:schemeClr val="dk1"/>
              </a:solidFill>
              <a:highlight>
                <a:srgbClr val="FFFFFF"/>
              </a:highlight>
              <a:latin typeface="Microsoft JhengHei"/>
              <a:ea typeface="Microsoft JhengHei"/>
              <a:cs typeface="Microsoft JhengHei"/>
              <a:sym typeface="Microsoft JhengHei"/>
            </a:endParaRPr>
          </a:p>
        </p:txBody>
      </p:sp>
      <p:sp>
        <p:nvSpPr>
          <p:cNvPr id="255" name="Google Shape;255;p25"/>
          <p:cNvSpPr/>
          <p:nvPr/>
        </p:nvSpPr>
        <p:spPr>
          <a:xfrm>
            <a:off x="6873550" y="1056350"/>
            <a:ext cx="1189200" cy="4686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t>Candidate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9" name="Shape 259"/>
        <p:cNvGrpSpPr/>
        <p:nvPr/>
      </p:nvGrpSpPr>
      <p:grpSpPr>
        <a:xfrm>
          <a:off x="0" y="0"/>
          <a:ext cx="0" cy="0"/>
          <a:chOff x="0" y="0"/>
          <a:chExt cx="0" cy="0"/>
        </a:xfrm>
      </p:grpSpPr>
      <p:sp>
        <p:nvSpPr>
          <p:cNvPr id="260" name="Google Shape;260;p26"/>
          <p:cNvSpPr txBox="1"/>
          <p:nvPr>
            <p:ph type="title"/>
          </p:nvPr>
        </p:nvSpPr>
        <p:spPr>
          <a:xfrm>
            <a:off x="587125" y="266575"/>
            <a:ext cx="7505700" cy="651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latin typeface="Arial"/>
                <a:ea typeface="Arial"/>
                <a:cs typeface="Arial"/>
                <a:sym typeface="Arial"/>
              </a:rPr>
              <a:t>Our P</a:t>
            </a:r>
            <a:r>
              <a:rPr lang="zh-TW">
                <a:latin typeface="Arial"/>
                <a:ea typeface="Arial"/>
                <a:cs typeface="Arial"/>
                <a:sym typeface="Arial"/>
              </a:rPr>
              <a:t>roposal</a:t>
            </a:r>
            <a:endParaRPr>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61" name="Google Shape;261;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262" name="Google Shape;262;p26"/>
          <p:cNvSpPr txBox="1"/>
          <p:nvPr/>
        </p:nvSpPr>
        <p:spPr>
          <a:xfrm>
            <a:off x="1064600" y="2406250"/>
            <a:ext cx="7333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1"/>
              </a:solidFill>
              <a:latin typeface="Old Standard TT"/>
              <a:ea typeface="Old Standard TT"/>
              <a:cs typeface="Old Standard TT"/>
              <a:sym typeface="Old Standard TT"/>
            </a:endParaRPr>
          </a:p>
        </p:txBody>
      </p:sp>
      <p:sp>
        <p:nvSpPr>
          <p:cNvPr id="263" name="Google Shape;263;p26"/>
          <p:cNvSpPr/>
          <p:nvPr/>
        </p:nvSpPr>
        <p:spPr>
          <a:xfrm>
            <a:off x="4142250" y="2185675"/>
            <a:ext cx="2261100" cy="867900"/>
          </a:xfrm>
          <a:prstGeom prst="cloudCallout">
            <a:avLst>
              <a:gd fmla="val -20833" name="adj1"/>
              <a:gd fmla="val 6250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t>Require training data for model</a:t>
            </a:r>
            <a:endParaRPr/>
          </a:p>
        </p:txBody>
      </p:sp>
      <p:sp>
        <p:nvSpPr>
          <p:cNvPr id="264" name="Google Shape;264;p26"/>
          <p:cNvSpPr/>
          <p:nvPr/>
        </p:nvSpPr>
        <p:spPr>
          <a:xfrm>
            <a:off x="4081675" y="3280013"/>
            <a:ext cx="1450500" cy="5955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t>NN-based model</a:t>
            </a:r>
            <a:endParaRPr/>
          </a:p>
        </p:txBody>
      </p:sp>
      <p:sp>
        <p:nvSpPr>
          <p:cNvPr id="265" name="Google Shape;265;p26"/>
          <p:cNvSpPr/>
          <p:nvPr/>
        </p:nvSpPr>
        <p:spPr>
          <a:xfrm>
            <a:off x="6094575" y="3293825"/>
            <a:ext cx="1450500" cy="5955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t>Rule</a:t>
            </a:r>
            <a:r>
              <a:rPr lang="zh-TW"/>
              <a:t>-based method</a:t>
            </a:r>
            <a:endParaRPr/>
          </a:p>
        </p:txBody>
      </p:sp>
      <p:sp>
        <p:nvSpPr>
          <p:cNvPr id="266" name="Google Shape;266;p26"/>
          <p:cNvSpPr/>
          <p:nvPr/>
        </p:nvSpPr>
        <p:spPr>
          <a:xfrm>
            <a:off x="235954" y="1285579"/>
            <a:ext cx="3520800" cy="5679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800"/>
              <a:t>Distractor Candidates Generator (DCG)</a:t>
            </a:r>
            <a:endParaRPr sz="1800"/>
          </a:p>
        </p:txBody>
      </p:sp>
      <p:sp>
        <p:nvSpPr>
          <p:cNvPr id="267" name="Google Shape;267;p26"/>
          <p:cNvSpPr/>
          <p:nvPr/>
        </p:nvSpPr>
        <p:spPr>
          <a:xfrm>
            <a:off x="235941" y="3307616"/>
            <a:ext cx="3520800" cy="5679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800"/>
              <a:t>Distractor Filter (DF)</a:t>
            </a:r>
            <a:endParaRPr sz="1800"/>
          </a:p>
        </p:txBody>
      </p:sp>
      <p:sp>
        <p:nvSpPr>
          <p:cNvPr id="268" name="Google Shape;268;p26"/>
          <p:cNvSpPr/>
          <p:nvPr/>
        </p:nvSpPr>
        <p:spPr>
          <a:xfrm>
            <a:off x="6532625" y="2220550"/>
            <a:ext cx="1980600" cy="833100"/>
          </a:xfrm>
          <a:prstGeom prst="cloudCallout">
            <a:avLst>
              <a:gd fmla="val -20833" name="adj1"/>
              <a:gd fmla="val 6250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t>Is it suitable for all exams?</a:t>
            </a:r>
            <a:endParaRPr/>
          </a:p>
        </p:txBody>
      </p:sp>
      <p:sp>
        <p:nvSpPr>
          <p:cNvPr id="269" name="Google Shape;269;p26"/>
          <p:cNvSpPr/>
          <p:nvPr/>
        </p:nvSpPr>
        <p:spPr>
          <a:xfrm>
            <a:off x="6947300" y="1317113"/>
            <a:ext cx="1450500" cy="5955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t>Language Model</a:t>
            </a:r>
            <a:endParaRPr/>
          </a:p>
        </p:txBody>
      </p:sp>
      <p:sp>
        <p:nvSpPr>
          <p:cNvPr id="270" name="Google Shape;270;p26"/>
          <p:cNvSpPr/>
          <p:nvPr/>
        </p:nvSpPr>
        <p:spPr>
          <a:xfrm>
            <a:off x="4081663" y="1271750"/>
            <a:ext cx="1450500" cy="5955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t>Lexical Database</a:t>
            </a:r>
            <a:endParaRPr/>
          </a:p>
        </p:txBody>
      </p:sp>
      <p:sp>
        <p:nvSpPr>
          <p:cNvPr id="271" name="Google Shape;271;p26"/>
          <p:cNvSpPr/>
          <p:nvPr/>
        </p:nvSpPr>
        <p:spPr>
          <a:xfrm>
            <a:off x="4142250" y="0"/>
            <a:ext cx="3141600" cy="1009200"/>
          </a:xfrm>
          <a:prstGeom prst="cloudCallout">
            <a:avLst>
              <a:gd fmla="val -20833" name="adj1"/>
              <a:gd fmla="val 6250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t>No context information/ </a:t>
            </a:r>
            <a:endParaRPr/>
          </a:p>
          <a:p>
            <a:pPr indent="0" lvl="0" marL="0" rtl="0" algn="ctr">
              <a:spcBef>
                <a:spcPts val="0"/>
              </a:spcBef>
              <a:spcAft>
                <a:spcPts val="0"/>
              </a:spcAft>
              <a:buNone/>
            </a:pPr>
            <a:r>
              <a:rPr lang="zh-TW"/>
              <a:t>Not much candidates</a:t>
            </a:r>
            <a:endParaRPr/>
          </a:p>
        </p:txBody>
      </p:sp>
      <p:sp>
        <p:nvSpPr>
          <p:cNvPr id="272" name="Google Shape;272;p26"/>
          <p:cNvSpPr/>
          <p:nvPr/>
        </p:nvSpPr>
        <p:spPr>
          <a:xfrm>
            <a:off x="5921250" y="1467513"/>
            <a:ext cx="518400" cy="204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sp>
        <p:nvSpPr>
          <p:cNvPr id="273" name="Google Shape;273;p26"/>
          <p:cNvSpPr/>
          <p:nvPr/>
        </p:nvSpPr>
        <p:spPr>
          <a:xfrm rot="5400000">
            <a:off x="5658750" y="4072595"/>
            <a:ext cx="321000" cy="204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sp>
        <p:nvSpPr>
          <p:cNvPr id="274" name="Google Shape;274;p26"/>
          <p:cNvSpPr/>
          <p:nvPr/>
        </p:nvSpPr>
        <p:spPr>
          <a:xfrm>
            <a:off x="5094000" y="4395725"/>
            <a:ext cx="1450500" cy="5955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t>LLM</a:t>
            </a:r>
            <a:endParaRPr/>
          </a:p>
        </p:txBody>
      </p:sp>
      <p:sp>
        <p:nvSpPr>
          <p:cNvPr id="275" name="Google Shape;275;p26"/>
          <p:cNvSpPr txBox="1"/>
          <p:nvPr/>
        </p:nvSpPr>
        <p:spPr>
          <a:xfrm>
            <a:off x="5770800" y="1185750"/>
            <a:ext cx="819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300">
                <a:solidFill>
                  <a:schemeClr val="dk1"/>
                </a:solidFill>
              </a:rPr>
              <a:t>Solution</a:t>
            </a:r>
            <a:endParaRPr sz="1300">
              <a:solidFill>
                <a:schemeClr val="dk1"/>
              </a:solidFill>
            </a:endParaRPr>
          </a:p>
        </p:txBody>
      </p:sp>
      <p:sp>
        <p:nvSpPr>
          <p:cNvPr id="276" name="Google Shape;276;p26"/>
          <p:cNvSpPr txBox="1"/>
          <p:nvPr/>
        </p:nvSpPr>
        <p:spPr>
          <a:xfrm>
            <a:off x="5804950" y="3950075"/>
            <a:ext cx="819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300">
                <a:solidFill>
                  <a:schemeClr val="dk1"/>
                </a:solidFill>
              </a:rPr>
              <a:t>Solution</a:t>
            </a:r>
            <a:endParaRPr sz="13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7"/>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zh-TW" sz="4800">
                <a:latin typeface="Arial"/>
                <a:ea typeface="Arial"/>
                <a:cs typeface="Arial"/>
                <a:sym typeface="Arial"/>
              </a:rPr>
              <a:t>Data Analysis</a:t>
            </a:r>
            <a:endParaRPr sz="4800">
              <a:latin typeface="Arial"/>
              <a:ea typeface="Arial"/>
              <a:cs typeface="Arial"/>
              <a:sym typeface="Arial"/>
            </a:endParaRPr>
          </a:p>
          <a:p>
            <a:pPr indent="0" lvl="0" marL="0" rtl="0" algn="l">
              <a:spcBef>
                <a:spcPts val="0"/>
              </a:spcBef>
              <a:spcAft>
                <a:spcPts val="0"/>
              </a:spcAft>
              <a:buSzPts val="990"/>
              <a:buNone/>
            </a:pPr>
            <a:r>
              <a:t/>
            </a:r>
            <a:endParaRPr sz="2220"/>
          </a:p>
          <a:p>
            <a:pPr indent="0" lvl="0" marL="0" rtl="0" algn="l">
              <a:spcBef>
                <a:spcPts val="0"/>
              </a:spcBef>
              <a:spcAft>
                <a:spcPts val="0"/>
              </a:spcAft>
              <a:buSzPts val="990"/>
              <a:buNone/>
            </a:pPr>
            <a:r>
              <a:t/>
            </a:r>
            <a:endParaRPr sz="2520"/>
          </a:p>
        </p:txBody>
      </p:sp>
      <p:sp>
        <p:nvSpPr>
          <p:cNvPr id="282" name="Google Shape;282;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solidFill>
                  <a:schemeClr val="accent1"/>
                </a:solidFill>
                <a:latin typeface="Old Standard TT"/>
                <a:ea typeface="Old Standard TT"/>
                <a:cs typeface="Old Standard TT"/>
                <a:sym typeface="Old Standard TT"/>
              </a:rPr>
              <a:t>‹#›</a:t>
            </a:fld>
            <a:endParaRPr>
              <a:solidFill>
                <a:schemeClr val="accent1"/>
              </a:solidFill>
              <a:latin typeface="Old Standard TT"/>
              <a:ea typeface="Old Standard TT"/>
              <a:cs typeface="Old Standard TT"/>
              <a:sym typeface="Old Standard T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 name="Shape 286"/>
        <p:cNvGrpSpPr/>
        <p:nvPr/>
      </p:nvGrpSpPr>
      <p:grpSpPr>
        <a:xfrm>
          <a:off x="0" y="0"/>
          <a:ext cx="0" cy="0"/>
          <a:chOff x="0" y="0"/>
          <a:chExt cx="0" cy="0"/>
        </a:xfrm>
      </p:grpSpPr>
      <p:sp>
        <p:nvSpPr>
          <p:cNvPr id="287" name="Google Shape;287;p28"/>
          <p:cNvSpPr txBox="1"/>
          <p:nvPr>
            <p:ph type="title"/>
          </p:nvPr>
        </p:nvSpPr>
        <p:spPr>
          <a:xfrm>
            <a:off x="587125" y="266575"/>
            <a:ext cx="7505700" cy="651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latin typeface="Arial"/>
                <a:ea typeface="Arial"/>
                <a:cs typeface="Arial"/>
                <a:sym typeface="Arial"/>
              </a:rPr>
              <a:t>Data Analysis</a:t>
            </a:r>
            <a:endParaRPr>
              <a:latin typeface="Arial"/>
              <a:ea typeface="Arial"/>
              <a:cs typeface="Arial"/>
              <a:sym typeface="Arial"/>
            </a:endParaRPr>
          </a:p>
        </p:txBody>
      </p:sp>
      <p:grpSp>
        <p:nvGrpSpPr>
          <p:cNvPr id="288" name="Google Shape;288;p28"/>
          <p:cNvGrpSpPr/>
          <p:nvPr/>
        </p:nvGrpSpPr>
        <p:grpSpPr>
          <a:xfrm>
            <a:off x="1551299" y="2221237"/>
            <a:ext cx="2704721" cy="2469438"/>
            <a:chOff x="5562988" y="2249175"/>
            <a:chExt cx="3347013" cy="2894325"/>
          </a:xfrm>
        </p:grpSpPr>
        <p:pic>
          <p:nvPicPr>
            <p:cNvPr id="289" name="Google Shape;289;p28"/>
            <p:cNvPicPr preferRelativeResize="0"/>
            <p:nvPr/>
          </p:nvPicPr>
          <p:blipFill>
            <a:blip r:embed="rId3">
              <a:alphaModFix/>
            </a:blip>
            <a:stretch>
              <a:fillRect/>
            </a:stretch>
          </p:blipFill>
          <p:spPr>
            <a:xfrm>
              <a:off x="5562988" y="3257675"/>
              <a:ext cx="1885825" cy="1885825"/>
            </a:xfrm>
            <a:prstGeom prst="rect">
              <a:avLst/>
            </a:prstGeom>
            <a:noFill/>
            <a:ln>
              <a:noFill/>
            </a:ln>
          </p:spPr>
        </p:pic>
        <p:sp>
          <p:nvSpPr>
            <p:cNvPr id="290" name="Google Shape;290;p28"/>
            <p:cNvSpPr/>
            <p:nvPr/>
          </p:nvSpPr>
          <p:spPr>
            <a:xfrm>
              <a:off x="6068100" y="2249175"/>
              <a:ext cx="2841900" cy="985500"/>
            </a:xfrm>
            <a:prstGeom prst="cloudCallout">
              <a:avLst>
                <a:gd fmla="val -20833" name="adj1"/>
                <a:gd fmla="val 62500"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000"/>
                <a:t>What are the key principles in designing a good distractor?</a:t>
              </a:r>
              <a:endParaRPr sz="1000"/>
            </a:p>
          </p:txBody>
        </p:sp>
      </p:grpSp>
      <p:sp>
        <p:nvSpPr>
          <p:cNvPr id="291" name="Google Shape;291;p28"/>
          <p:cNvSpPr txBox="1"/>
          <p:nvPr/>
        </p:nvSpPr>
        <p:spPr>
          <a:xfrm>
            <a:off x="237625" y="1097250"/>
            <a:ext cx="5847300" cy="1046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dk1"/>
              </a:buClr>
              <a:buSzPts val="1400"/>
              <a:buChar char="●"/>
            </a:pPr>
            <a:r>
              <a:rPr lang="zh-TW">
                <a:solidFill>
                  <a:schemeClr val="dk1"/>
                </a:solidFill>
              </a:rPr>
              <a:t>GSAT English exam (2006 to 2018)</a:t>
            </a:r>
            <a:endParaRPr>
              <a:solidFill>
                <a:schemeClr val="dk1"/>
              </a:solidFill>
            </a:endParaRPr>
          </a:p>
          <a:p>
            <a:pPr indent="-317500" lvl="1" marL="914400" rtl="0" algn="l">
              <a:lnSpc>
                <a:spcPct val="150000"/>
              </a:lnSpc>
              <a:spcBef>
                <a:spcPts val="0"/>
              </a:spcBef>
              <a:spcAft>
                <a:spcPts val="0"/>
              </a:spcAft>
              <a:buClr>
                <a:schemeClr val="dk1"/>
              </a:buClr>
              <a:buSzPts val="1400"/>
              <a:buChar char="○"/>
            </a:pPr>
            <a:r>
              <a:rPr lang="zh-TW">
                <a:solidFill>
                  <a:schemeClr val="dk1"/>
                </a:solidFill>
              </a:rPr>
              <a:t>195 Questions</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zh-TW">
                <a:solidFill>
                  <a:schemeClr val="dk1"/>
                </a:solidFill>
              </a:rPr>
              <a:t>Authoritative exam with detailed analytical data</a:t>
            </a:r>
            <a:endParaRPr>
              <a:solidFill>
                <a:schemeClr val="dk1"/>
              </a:solidFill>
            </a:endParaRPr>
          </a:p>
        </p:txBody>
      </p:sp>
      <p:grpSp>
        <p:nvGrpSpPr>
          <p:cNvPr id="292" name="Google Shape;292;p28"/>
          <p:cNvGrpSpPr/>
          <p:nvPr/>
        </p:nvGrpSpPr>
        <p:grpSpPr>
          <a:xfrm>
            <a:off x="5132138" y="714400"/>
            <a:ext cx="3681900" cy="1429550"/>
            <a:chOff x="2985363" y="2295350"/>
            <a:chExt cx="3681900" cy="1429550"/>
          </a:xfrm>
        </p:grpSpPr>
        <p:pic>
          <p:nvPicPr>
            <p:cNvPr id="293" name="Google Shape;293;p28"/>
            <p:cNvPicPr preferRelativeResize="0"/>
            <p:nvPr/>
          </p:nvPicPr>
          <p:blipFill>
            <a:blip r:embed="rId4">
              <a:alphaModFix/>
            </a:blip>
            <a:stretch>
              <a:fillRect/>
            </a:stretch>
          </p:blipFill>
          <p:spPr>
            <a:xfrm>
              <a:off x="4262750" y="2295350"/>
              <a:ext cx="1127124" cy="1127124"/>
            </a:xfrm>
            <a:prstGeom prst="rect">
              <a:avLst/>
            </a:prstGeom>
            <a:noFill/>
            <a:ln>
              <a:noFill/>
            </a:ln>
          </p:spPr>
        </p:pic>
        <p:sp>
          <p:nvSpPr>
            <p:cNvPr id="294" name="Google Shape;294;p28"/>
            <p:cNvSpPr txBox="1"/>
            <p:nvPr/>
          </p:nvSpPr>
          <p:spPr>
            <a:xfrm>
              <a:off x="2985363" y="3340000"/>
              <a:ext cx="3681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300">
                  <a:solidFill>
                    <a:schemeClr val="dk2"/>
                  </a:solidFill>
                </a:rPr>
                <a:t>Relation between Distractors and Target Word</a:t>
              </a:r>
              <a:endParaRPr sz="1300">
                <a:solidFill>
                  <a:schemeClr val="dk2"/>
                </a:solidFill>
              </a:endParaRPr>
            </a:p>
          </p:txBody>
        </p:sp>
      </p:grpSp>
      <p:grpSp>
        <p:nvGrpSpPr>
          <p:cNvPr id="295" name="Google Shape;295;p28"/>
          <p:cNvGrpSpPr/>
          <p:nvPr/>
        </p:nvGrpSpPr>
        <p:grpSpPr>
          <a:xfrm>
            <a:off x="5094500" y="2709050"/>
            <a:ext cx="3757200" cy="1571250"/>
            <a:chOff x="4066125" y="3636675"/>
            <a:chExt cx="3757200" cy="1571250"/>
          </a:xfrm>
        </p:grpSpPr>
        <p:pic>
          <p:nvPicPr>
            <p:cNvPr id="296" name="Google Shape;296;p28"/>
            <p:cNvPicPr preferRelativeResize="0"/>
            <p:nvPr/>
          </p:nvPicPr>
          <p:blipFill>
            <a:blip r:embed="rId5">
              <a:alphaModFix/>
            </a:blip>
            <a:stretch>
              <a:fillRect/>
            </a:stretch>
          </p:blipFill>
          <p:spPr>
            <a:xfrm>
              <a:off x="5408675" y="3636675"/>
              <a:ext cx="1072076" cy="1072076"/>
            </a:xfrm>
            <a:prstGeom prst="rect">
              <a:avLst/>
            </a:prstGeom>
            <a:noFill/>
            <a:ln>
              <a:noFill/>
            </a:ln>
          </p:spPr>
        </p:pic>
        <p:sp>
          <p:nvSpPr>
            <p:cNvPr id="297" name="Google Shape;297;p28"/>
            <p:cNvSpPr txBox="1"/>
            <p:nvPr/>
          </p:nvSpPr>
          <p:spPr>
            <a:xfrm>
              <a:off x="4066125" y="4823025"/>
              <a:ext cx="3757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300">
                  <a:solidFill>
                    <a:schemeClr val="dk2"/>
                  </a:solidFill>
                </a:rPr>
                <a:t>Question Types Where Students Make Mistakes</a:t>
              </a:r>
              <a:endParaRPr sz="1300">
                <a:solidFill>
                  <a:schemeClr val="dk2"/>
                </a:solidFill>
              </a:endParaRPr>
            </a:p>
          </p:txBody>
        </p:sp>
      </p:grpSp>
      <p:sp>
        <p:nvSpPr>
          <p:cNvPr id="298" name="Google Shape;298;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299" name="Google Shape;299;p28"/>
          <p:cNvSpPr txBox="1"/>
          <p:nvPr/>
        </p:nvSpPr>
        <p:spPr>
          <a:xfrm>
            <a:off x="87225" y="4690675"/>
            <a:ext cx="356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000">
                <a:solidFill>
                  <a:srgbClr val="666666"/>
                </a:solidFill>
              </a:rPr>
              <a:t>CEEC: https://www.ceec.edu.tw/</a:t>
            </a:r>
            <a:endParaRPr sz="1000">
              <a:solidFill>
                <a:srgbClr val="666666"/>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3" name="Shape 303"/>
        <p:cNvGrpSpPr/>
        <p:nvPr/>
      </p:nvGrpSpPr>
      <p:grpSpPr>
        <a:xfrm>
          <a:off x="0" y="0"/>
          <a:ext cx="0" cy="0"/>
          <a:chOff x="0" y="0"/>
          <a:chExt cx="0" cy="0"/>
        </a:xfrm>
      </p:grpSpPr>
      <p:sp>
        <p:nvSpPr>
          <p:cNvPr id="304" name="Google Shape;304;p29"/>
          <p:cNvSpPr txBox="1"/>
          <p:nvPr>
            <p:ph type="title"/>
          </p:nvPr>
        </p:nvSpPr>
        <p:spPr>
          <a:xfrm>
            <a:off x="587125" y="266575"/>
            <a:ext cx="7505700" cy="651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latin typeface="Arial"/>
                <a:ea typeface="Arial"/>
                <a:cs typeface="Arial"/>
                <a:sym typeface="Arial"/>
              </a:rPr>
              <a:t>Collected Data</a:t>
            </a:r>
            <a:endParaRPr>
              <a:latin typeface="Arial"/>
              <a:ea typeface="Arial"/>
              <a:cs typeface="Arial"/>
              <a:sym typeface="Arial"/>
            </a:endParaRPr>
          </a:p>
        </p:txBody>
      </p:sp>
      <p:sp>
        <p:nvSpPr>
          <p:cNvPr id="305" name="Google Shape;305;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306" name="Google Shape;306;p29"/>
          <p:cNvSpPr txBox="1"/>
          <p:nvPr/>
        </p:nvSpPr>
        <p:spPr>
          <a:xfrm>
            <a:off x="123500" y="4110325"/>
            <a:ext cx="7607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000">
                <a:solidFill>
                  <a:srgbClr val="666666"/>
                </a:solidFill>
              </a:rPr>
              <a:t>Word List: </a:t>
            </a:r>
            <a:r>
              <a:rPr lang="zh-TW" sz="1000" u="sng">
                <a:solidFill>
                  <a:schemeClr val="hlink"/>
                </a:solidFill>
                <a:hlinkClick r:id="rId3"/>
              </a:rPr>
              <a:t>https://www.ceec.edu.tw/SourceUse/ce37/4.pdf</a:t>
            </a:r>
            <a:endParaRPr sz="1000">
              <a:solidFill>
                <a:srgbClr val="666666"/>
              </a:solidFill>
            </a:endParaRPr>
          </a:p>
          <a:p>
            <a:pPr indent="0" lvl="0" marL="0" rtl="0" algn="l">
              <a:spcBef>
                <a:spcPts val="0"/>
              </a:spcBef>
              <a:spcAft>
                <a:spcPts val="0"/>
              </a:spcAft>
              <a:buNone/>
            </a:pPr>
            <a:r>
              <a:rPr lang="zh-TW" sz="1000">
                <a:solidFill>
                  <a:srgbClr val="666666"/>
                </a:solidFill>
              </a:rPr>
              <a:t>105年各科答對率及鑑別指數表: </a:t>
            </a:r>
            <a:r>
              <a:rPr lang="zh-TW" sz="1100" u="sng">
                <a:solidFill>
                  <a:schemeClr val="hlink"/>
                </a:solidFill>
                <a:hlinkClick r:id="rId4"/>
              </a:rPr>
              <a:t>42-46各科答對率及鑑別指數表105.xls (live.com)</a:t>
            </a:r>
            <a:endParaRPr sz="1000">
              <a:solidFill>
                <a:srgbClr val="666666"/>
              </a:solidFill>
            </a:endParaRPr>
          </a:p>
          <a:p>
            <a:pPr indent="0" lvl="0" marL="0" rtl="0" algn="l">
              <a:spcBef>
                <a:spcPts val="0"/>
              </a:spcBef>
              <a:spcAft>
                <a:spcPts val="0"/>
              </a:spcAft>
              <a:buNone/>
            </a:pPr>
            <a:r>
              <a:rPr lang="zh-TW" sz="1000">
                <a:solidFill>
                  <a:srgbClr val="666666"/>
                </a:solidFill>
              </a:rPr>
              <a:t>105年各科選擇題選項分析: </a:t>
            </a:r>
            <a:r>
              <a:rPr lang="zh-TW" sz="1100" u="sng">
                <a:solidFill>
                  <a:schemeClr val="hlink"/>
                </a:solidFill>
                <a:hlinkClick r:id="rId5"/>
              </a:rPr>
              <a:t>51-55各科選擇題選項分析105.xls (live.com)</a:t>
            </a:r>
            <a:endParaRPr sz="1000">
              <a:solidFill>
                <a:srgbClr val="666666"/>
              </a:solidFill>
            </a:endParaRPr>
          </a:p>
          <a:p>
            <a:pPr indent="0" lvl="0" marL="0" rtl="0" algn="l">
              <a:spcBef>
                <a:spcPts val="0"/>
              </a:spcBef>
              <a:spcAft>
                <a:spcPts val="0"/>
              </a:spcAft>
              <a:buNone/>
            </a:pPr>
            <a:r>
              <a:t/>
            </a:r>
            <a:endParaRPr sz="1000">
              <a:solidFill>
                <a:srgbClr val="666666"/>
              </a:solidFill>
            </a:endParaRPr>
          </a:p>
        </p:txBody>
      </p:sp>
      <p:graphicFrame>
        <p:nvGraphicFramePr>
          <p:cNvPr id="307" name="Google Shape;307;p29"/>
          <p:cNvGraphicFramePr/>
          <p:nvPr/>
        </p:nvGraphicFramePr>
        <p:xfrm>
          <a:off x="2130713" y="1986575"/>
          <a:ext cx="3000000" cy="3000000"/>
        </p:xfrm>
        <a:graphic>
          <a:graphicData uri="http://schemas.openxmlformats.org/drawingml/2006/table">
            <a:tbl>
              <a:tblPr>
                <a:noFill/>
                <a:tableStyleId>{2B26392D-492F-4524-BAFD-4D02211B1CD3}</a:tableStyleId>
              </a:tblPr>
              <a:tblGrid>
                <a:gridCol w="419100"/>
                <a:gridCol w="400050"/>
              </a:tblGrid>
              <a:tr h="296650">
                <a:tc>
                  <a:txBody>
                    <a:bodyPr/>
                    <a:lstStyle/>
                    <a:p>
                      <a:pPr indent="0" lvl="0" marL="0" rtl="0" algn="ctr">
                        <a:lnSpc>
                          <a:spcPct val="115000"/>
                        </a:lnSpc>
                        <a:spcBef>
                          <a:spcPts val="0"/>
                        </a:spcBef>
                        <a:spcAft>
                          <a:spcPts val="0"/>
                        </a:spcAft>
                        <a:buNone/>
                      </a:pPr>
                      <a:r>
                        <a:rPr lang="zh-TW" sz="1000"/>
                        <a:t>題號</a:t>
                      </a:r>
                      <a:endParaRPr sz="1000"/>
                    </a:p>
                  </a:txBody>
                  <a:tcPr marT="9525" marB="91425" marR="9525" marL="9525" anchor="ctr">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solidFill>
                      <a:srgbClr val="FFCC99"/>
                    </a:solidFill>
                  </a:tcPr>
                </a:tc>
                <a:tc>
                  <a:txBody>
                    <a:bodyPr/>
                    <a:lstStyle/>
                    <a:p>
                      <a:pPr indent="0" lvl="0" marL="0" rtl="0" algn="ctr">
                        <a:lnSpc>
                          <a:spcPct val="115000"/>
                        </a:lnSpc>
                        <a:spcBef>
                          <a:spcPts val="0"/>
                        </a:spcBef>
                        <a:spcAft>
                          <a:spcPts val="0"/>
                        </a:spcAft>
                        <a:buNone/>
                      </a:pPr>
                      <a:r>
                        <a:rPr lang="zh-TW" sz="1000"/>
                        <a:t>P</a:t>
                      </a:r>
                      <a:endParaRPr sz="1000"/>
                    </a:p>
                  </a:txBody>
                  <a:tcPr marT="9525" marB="91425" marR="9525" marL="9525" anchor="ctr">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solidFill>
                      <a:srgbClr val="FFCC99"/>
                    </a:solidFill>
                  </a:tcPr>
                </a:tc>
              </a:tr>
              <a:tr h="180975">
                <a:tc>
                  <a:txBody>
                    <a:bodyPr/>
                    <a:lstStyle/>
                    <a:p>
                      <a:pPr indent="0" lvl="0" marL="0" rtl="0" algn="ctr">
                        <a:lnSpc>
                          <a:spcPct val="115000"/>
                        </a:lnSpc>
                        <a:spcBef>
                          <a:spcPts val="0"/>
                        </a:spcBef>
                        <a:spcAft>
                          <a:spcPts val="0"/>
                        </a:spcAft>
                        <a:buNone/>
                      </a:pPr>
                      <a:r>
                        <a:rPr lang="zh-TW" sz="1000"/>
                        <a:t>1</a:t>
                      </a:r>
                      <a:endParaRPr sz="1000"/>
                    </a:p>
                  </a:txBody>
                  <a:tcPr marT="9525" marB="91425" marR="9525" marL="9525" anchor="b">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sz="1000"/>
                        <a:t>76</a:t>
                      </a:r>
                      <a:endParaRPr sz="1000"/>
                    </a:p>
                  </a:txBody>
                  <a:tcPr marT="9525" marB="91425" marR="9525" marL="9525" anchor="b">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r>
              <a:tr h="180975">
                <a:tc>
                  <a:txBody>
                    <a:bodyPr/>
                    <a:lstStyle/>
                    <a:p>
                      <a:pPr indent="0" lvl="0" marL="0" rtl="0" algn="ctr">
                        <a:lnSpc>
                          <a:spcPct val="115000"/>
                        </a:lnSpc>
                        <a:spcBef>
                          <a:spcPts val="0"/>
                        </a:spcBef>
                        <a:spcAft>
                          <a:spcPts val="0"/>
                        </a:spcAft>
                        <a:buNone/>
                      </a:pPr>
                      <a:r>
                        <a:rPr lang="zh-TW" sz="1000"/>
                        <a:t>2</a:t>
                      </a:r>
                      <a:endParaRPr sz="1000"/>
                    </a:p>
                  </a:txBody>
                  <a:tcPr marT="9525" marB="91425" marR="9525" marL="9525" anchor="b">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sz="1000"/>
                        <a:t>69</a:t>
                      </a:r>
                      <a:endParaRPr sz="1000"/>
                    </a:p>
                  </a:txBody>
                  <a:tcPr marT="9525" marB="91425" marR="9525" marL="9525" anchor="b">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r>
              <a:tr h="180975">
                <a:tc>
                  <a:txBody>
                    <a:bodyPr/>
                    <a:lstStyle/>
                    <a:p>
                      <a:pPr indent="0" lvl="0" marL="0" rtl="0" algn="ctr">
                        <a:lnSpc>
                          <a:spcPct val="115000"/>
                        </a:lnSpc>
                        <a:spcBef>
                          <a:spcPts val="0"/>
                        </a:spcBef>
                        <a:spcAft>
                          <a:spcPts val="0"/>
                        </a:spcAft>
                        <a:buNone/>
                      </a:pPr>
                      <a:r>
                        <a:rPr lang="zh-TW" sz="1000"/>
                        <a:t>3</a:t>
                      </a:r>
                      <a:endParaRPr sz="1000"/>
                    </a:p>
                  </a:txBody>
                  <a:tcPr marT="9525" marB="91425" marR="9525" marL="9525" anchor="b">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sz="1000"/>
                        <a:t>57</a:t>
                      </a:r>
                      <a:endParaRPr sz="1000"/>
                    </a:p>
                  </a:txBody>
                  <a:tcPr marT="9525" marB="91425" marR="9525" marL="9525" anchor="b">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r>
            </a:tbl>
          </a:graphicData>
        </a:graphic>
      </p:graphicFrame>
      <p:sp>
        <p:nvSpPr>
          <p:cNvPr id="308" name="Google Shape;308;p29"/>
          <p:cNvSpPr txBox="1"/>
          <p:nvPr/>
        </p:nvSpPr>
        <p:spPr>
          <a:xfrm>
            <a:off x="1301950" y="1474475"/>
            <a:ext cx="2623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1500">
                <a:solidFill>
                  <a:schemeClr val="dk1"/>
                </a:solidFill>
              </a:rPr>
              <a:t>Pass Rate of Each Question</a:t>
            </a:r>
            <a:endParaRPr sz="1500">
              <a:solidFill>
                <a:schemeClr val="dk1"/>
              </a:solidFill>
            </a:endParaRPr>
          </a:p>
        </p:txBody>
      </p:sp>
      <p:sp>
        <p:nvSpPr>
          <p:cNvPr id="309" name="Google Shape;309;p29"/>
          <p:cNvSpPr txBox="1"/>
          <p:nvPr/>
        </p:nvSpPr>
        <p:spPr>
          <a:xfrm>
            <a:off x="6039296" y="266575"/>
            <a:ext cx="13821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1500">
                <a:solidFill>
                  <a:schemeClr val="dk1"/>
                </a:solidFill>
              </a:rPr>
              <a:t>Word List</a:t>
            </a:r>
            <a:endParaRPr sz="1500">
              <a:solidFill>
                <a:schemeClr val="dk1"/>
              </a:solidFill>
            </a:endParaRPr>
          </a:p>
        </p:txBody>
      </p:sp>
      <p:graphicFrame>
        <p:nvGraphicFramePr>
          <p:cNvPr id="310" name="Google Shape;310;p29"/>
          <p:cNvGraphicFramePr/>
          <p:nvPr/>
        </p:nvGraphicFramePr>
        <p:xfrm>
          <a:off x="5099925" y="757825"/>
          <a:ext cx="3000000" cy="3000000"/>
        </p:xfrm>
        <a:graphic>
          <a:graphicData uri="http://schemas.openxmlformats.org/drawingml/2006/table">
            <a:tbl>
              <a:tblPr>
                <a:noFill/>
                <a:tableStyleId>{B7B2A739-955B-47CC-8AE1-A9D562660306}</a:tableStyleId>
              </a:tblPr>
              <a:tblGrid>
                <a:gridCol w="1086950"/>
                <a:gridCol w="1086950"/>
                <a:gridCol w="1086950"/>
              </a:tblGrid>
              <a:tr h="310475">
                <a:tc>
                  <a:txBody>
                    <a:bodyPr/>
                    <a:lstStyle/>
                    <a:p>
                      <a:pPr indent="0" lvl="0" marL="0" rtl="0" algn="ctr">
                        <a:spcBef>
                          <a:spcPts val="0"/>
                        </a:spcBef>
                        <a:spcAft>
                          <a:spcPts val="0"/>
                        </a:spcAft>
                        <a:buNone/>
                      </a:pPr>
                      <a:r>
                        <a:rPr lang="zh-TW" sz="1000"/>
                        <a:t>Vocabulary</a:t>
                      </a:r>
                      <a:endParaRPr sz="1000"/>
                    </a:p>
                  </a:txBody>
                  <a:tcPr marT="91425" marB="91425" marR="91425" marL="91425">
                    <a:solidFill>
                      <a:srgbClr val="F9CB9C"/>
                    </a:solidFill>
                  </a:tcPr>
                </a:tc>
                <a:tc>
                  <a:txBody>
                    <a:bodyPr/>
                    <a:lstStyle/>
                    <a:p>
                      <a:pPr indent="0" lvl="0" marL="0" rtl="0" algn="ctr">
                        <a:spcBef>
                          <a:spcPts val="0"/>
                        </a:spcBef>
                        <a:spcAft>
                          <a:spcPts val="0"/>
                        </a:spcAft>
                        <a:buNone/>
                      </a:pPr>
                      <a:r>
                        <a:rPr lang="zh-TW" sz="1000"/>
                        <a:t>Part of Speech</a:t>
                      </a:r>
                      <a:endParaRPr sz="1000"/>
                    </a:p>
                  </a:txBody>
                  <a:tcPr marT="91425" marB="91425" marR="91425" marL="91425">
                    <a:solidFill>
                      <a:srgbClr val="F9CB9C"/>
                    </a:solidFill>
                  </a:tcPr>
                </a:tc>
                <a:tc>
                  <a:txBody>
                    <a:bodyPr/>
                    <a:lstStyle/>
                    <a:p>
                      <a:pPr indent="0" lvl="0" marL="0" rtl="0" algn="ctr">
                        <a:spcBef>
                          <a:spcPts val="0"/>
                        </a:spcBef>
                        <a:spcAft>
                          <a:spcPts val="0"/>
                        </a:spcAft>
                        <a:buNone/>
                      </a:pPr>
                      <a:r>
                        <a:rPr lang="zh-TW" sz="1000"/>
                        <a:t>Difficulty</a:t>
                      </a:r>
                      <a:endParaRPr sz="1000"/>
                    </a:p>
                  </a:txBody>
                  <a:tcPr marT="91425" marB="91425" marR="91425" marL="91425">
                    <a:solidFill>
                      <a:srgbClr val="F9CB9C"/>
                    </a:solidFill>
                  </a:tcPr>
                </a:tc>
              </a:tr>
              <a:tr h="315250">
                <a:tc>
                  <a:txBody>
                    <a:bodyPr/>
                    <a:lstStyle/>
                    <a:p>
                      <a:pPr indent="0" lvl="0" marL="0" rtl="0" algn="ctr">
                        <a:spcBef>
                          <a:spcPts val="0"/>
                        </a:spcBef>
                        <a:spcAft>
                          <a:spcPts val="0"/>
                        </a:spcAft>
                        <a:buNone/>
                      </a:pPr>
                      <a:r>
                        <a:rPr lang="zh-TW" sz="1000"/>
                        <a:t>accountant</a:t>
                      </a:r>
                      <a:endParaRPr sz="1000"/>
                    </a:p>
                  </a:txBody>
                  <a:tcPr marT="91425" marB="91425" marR="91425" marL="91425"/>
                </a:tc>
                <a:tc>
                  <a:txBody>
                    <a:bodyPr/>
                    <a:lstStyle/>
                    <a:p>
                      <a:pPr indent="0" lvl="0" marL="0" rtl="0" algn="ctr">
                        <a:spcBef>
                          <a:spcPts val="0"/>
                        </a:spcBef>
                        <a:spcAft>
                          <a:spcPts val="0"/>
                        </a:spcAft>
                        <a:buNone/>
                      </a:pPr>
                      <a:r>
                        <a:rPr lang="zh-TW" sz="1000"/>
                        <a:t>n.</a:t>
                      </a:r>
                      <a:endParaRPr sz="1000"/>
                    </a:p>
                  </a:txBody>
                  <a:tcPr marT="91425" marB="91425" marR="91425" marL="91425"/>
                </a:tc>
                <a:tc>
                  <a:txBody>
                    <a:bodyPr/>
                    <a:lstStyle/>
                    <a:p>
                      <a:pPr indent="0" lvl="0" marL="0" rtl="0" algn="ctr">
                        <a:spcBef>
                          <a:spcPts val="0"/>
                        </a:spcBef>
                        <a:spcAft>
                          <a:spcPts val="0"/>
                        </a:spcAft>
                        <a:buNone/>
                      </a:pPr>
                      <a:r>
                        <a:rPr lang="zh-TW" sz="1000"/>
                        <a:t>4</a:t>
                      </a:r>
                      <a:endParaRPr sz="1000"/>
                    </a:p>
                  </a:txBody>
                  <a:tcPr marT="91425" marB="91425" marR="91425" marL="91425"/>
                </a:tc>
              </a:tr>
              <a:tr h="310475">
                <a:tc>
                  <a:txBody>
                    <a:bodyPr/>
                    <a:lstStyle/>
                    <a:p>
                      <a:pPr indent="0" lvl="0" marL="0" rtl="0" algn="ctr">
                        <a:spcBef>
                          <a:spcPts val="0"/>
                        </a:spcBef>
                        <a:spcAft>
                          <a:spcPts val="0"/>
                        </a:spcAft>
                        <a:buNone/>
                      </a:pPr>
                      <a:r>
                        <a:rPr lang="zh-TW" sz="1000"/>
                        <a:t>accounting</a:t>
                      </a:r>
                      <a:endParaRPr sz="1000"/>
                    </a:p>
                  </a:txBody>
                  <a:tcPr marT="91425" marB="91425" marR="91425" marL="91425"/>
                </a:tc>
                <a:tc>
                  <a:txBody>
                    <a:bodyPr/>
                    <a:lstStyle/>
                    <a:p>
                      <a:pPr indent="0" lvl="0" marL="0" rtl="0" algn="ctr">
                        <a:spcBef>
                          <a:spcPts val="0"/>
                        </a:spcBef>
                        <a:spcAft>
                          <a:spcPts val="0"/>
                        </a:spcAft>
                        <a:buNone/>
                      </a:pPr>
                      <a:r>
                        <a:rPr lang="zh-TW" sz="1000"/>
                        <a:t>n.</a:t>
                      </a:r>
                      <a:endParaRPr sz="1000"/>
                    </a:p>
                  </a:txBody>
                  <a:tcPr marT="91425" marB="91425" marR="91425" marL="91425"/>
                </a:tc>
                <a:tc>
                  <a:txBody>
                    <a:bodyPr/>
                    <a:lstStyle/>
                    <a:p>
                      <a:pPr indent="0" lvl="0" marL="0" rtl="0" algn="ctr">
                        <a:spcBef>
                          <a:spcPts val="0"/>
                        </a:spcBef>
                        <a:spcAft>
                          <a:spcPts val="0"/>
                        </a:spcAft>
                        <a:buNone/>
                      </a:pPr>
                      <a:r>
                        <a:rPr lang="zh-TW" sz="1000"/>
                        <a:t>6</a:t>
                      </a:r>
                      <a:endParaRPr sz="1000"/>
                    </a:p>
                  </a:txBody>
                  <a:tcPr marT="91425" marB="91425" marR="91425" marL="91425"/>
                </a:tc>
              </a:tr>
              <a:tr h="310475">
                <a:tc>
                  <a:txBody>
                    <a:bodyPr/>
                    <a:lstStyle/>
                    <a:p>
                      <a:pPr indent="0" lvl="0" marL="0" rtl="0" algn="ctr">
                        <a:spcBef>
                          <a:spcPts val="0"/>
                        </a:spcBef>
                        <a:spcAft>
                          <a:spcPts val="0"/>
                        </a:spcAft>
                        <a:buNone/>
                      </a:pPr>
                      <a:r>
                        <a:rPr lang="zh-TW" sz="1000"/>
                        <a:t>accumulate</a:t>
                      </a:r>
                      <a:endParaRPr sz="1000"/>
                    </a:p>
                  </a:txBody>
                  <a:tcPr marT="91425" marB="91425" marR="91425" marL="91425"/>
                </a:tc>
                <a:tc>
                  <a:txBody>
                    <a:bodyPr/>
                    <a:lstStyle/>
                    <a:p>
                      <a:pPr indent="0" lvl="0" marL="0" rtl="0" algn="ctr">
                        <a:spcBef>
                          <a:spcPts val="0"/>
                        </a:spcBef>
                        <a:spcAft>
                          <a:spcPts val="0"/>
                        </a:spcAft>
                        <a:buNone/>
                      </a:pPr>
                      <a:r>
                        <a:rPr lang="zh-TW" sz="1000"/>
                        <a:t>v.</a:t>
                      </a:r>
                      <a:endParaRPr sz="1000"/>
                    </a:p>
                  </a:txBody>
                  <a:tcPr marT="91425" marB="91425" marR="91425" marL="91425"/>
                </a:tc>
                <a:tc>
                  <a:txBody>
                    <a:bodyPr/>
                    <a:lstStyle/>
                    <a:p>
                      <a:pPr indent="0" lvl="0" marL="0" rtl="0" algn="ctr">
                        <a:spcBef>
                          <a:spcPts val="0"/>
                        </a:spcBef>
                        <a:spcAft>
                          <a:spcPts val="0"/>
                        </a:spcAft>
                        <a:buNone/>
                      </a:pPr>
                      <a:r>
                        <a:rPr lang="zh-TW" sz="1000"/>
                        <a:t>6</a:t>
                      </a:r>
                      <a:endParaRPr sz="1000"/>
                    </a:p>
                  </a:txBody>
                  <a:tcPr marT="91425" marB="91425" marR="91425" marL="91425"/>
                </a:tc>
              </a:tr>
              <a:tr h="310475">
                <a:tc>
                  <a:txBody>
                    <a:bodyPr/>
                    <a:lstStyle/>
                    <a:p>
                      <a:pPr indent="0" lvl="0" marL="0" rtl="0" algn="ctr">
                        <a:spcBef>
                          <a:spcPts val="0"/>
                        </a:spcBef>
                        <a:spcAft>
                          <a:spcPts val="0"/>
                        </a:spcAft>
                        <a:buNone/>
                      </a:pPr>
                      <a:r>
                        <a:rPr lang="zh-TW" sz="1000"/>
                        <a:t>accumulation</a:t>
                      </a:r>
                      <a:endParaRPr sz="1000"/>
                    </a:p>
                  </a:txBody>
                  <a:tcPr marT="91425" marB="91425" marR="91425" marL="91425"/>
                </a:tc>
                <a:tc>
                  <a:txBody>
                    <a:bodyPr/>
                    <a:lstStyle/>
                    <a:p>
                      <a:pPr indent="0" lvl="0" marL="0" rtl="0" algn="ctr">
                        <a:spcBef>
                          <a:spcPts val="0"/>
                        </a:spcBef>
                        <a:spcAft>
                          <a:spcPts val="0"/>
                        </a:spcAft>
                        <a:buNone/>
                      </a:pPr>
                      <a:r>
                        <a:rPr lang="zh-TW" sz="1000"/>
                        <a:t>n.</a:t>
                      </a:r>
                      <a:endParaRPr sz="1000"/>
                    </a:p>
                  </a:txBody>
                  <a:tcPr marT="91425" marB="91425" marR="91425" marL="91425"/>
                </a:tc>
                <a:tc>
                  <a:txBody>
                    <a:bodyPr/>
                    <a:lstStyle/>
                    <a:p>
                      <a:pPr indent="0" lvl="0" marL="0" rtl="0" algn="ctr">
                        <a:spcBef>
                          <a:spcPts val="0"/>
                        </a:spcBef>
                        <a:spcAft>
                          <a:spcPts val="0"/>
                        </a:spcAft>
                        <a:buNone/>
                      </a:pPr>
                      <a:r>
                        <a:rPr lang="zh-TW" sz="1000"/>
                        <a:t>6</a:t>
                      </a:r>
                      <a:endParaRPr sz="1000"/>
                    </a:p>
                  </a:txBody>
                  <a:tcPr marT="91425" marB="91425" marR="91425" marL="91425"/>
                </a:tc>
              </a:tr>
              <a:tr h="310475">
                <a:tc>
                  <a:txBody>
                    <a:bodyPr/>
                    <a:lstStyle/>
                    <a:p>
                      <a:pPr indent="0" lvl="0" marL="0" rtl="0" algn="ctr">
                        <a:spcBef>
                          <a:spcPts val="0"/>
                        </a:spcBef>
                        <a:spcAft>
                          <a:spcPts val="0"/>
                        </a:spcAft>
                        <a:buNone/>
                      </a:pPr>
                      <a:r>
                        <a:rPr lang="zh-TW" sz="1000"/>
                        <a:t>accuracy</a:t>
                      </a:r>
                      <a:endParaRPr sz="1000"/>
                    </a:p>
                  </a:txBody>
                  <a:tcPr marT="91425" marB="91425" marR="91425" marL="91425"/>
                </a:tc>
                <a:tc>
                  <a:txBody>
                    <a:bodyPr/>
                    <a:lstStyle/>
                    <a:p>
                      <a:pPr indent="0" lvl="0" marL="0" rtl="0" algn="ctr">
                        <a:spcBef>
                          <a:spcPts val="0"/>
                        </a:spcBef>
                        <a:spcAft>
                          <a:spcPts val="0"/>
                        </a:spcAft>
                        <a:buNone/>
                      </a:pPr>
                      <a:r>
                        <a:rPr lang="zh-TW" sz="1000"/>
                        <a:t>n.</a:t>
                      </a:r>
                      <a:endParaRPr sz="1000"/>
                    </a:p>
                  </a:txBody>
                  <a:tcPr marT="91425" marB="91425" marR="91425" marL="91425"/>
                </a:tc>
                <a:tc>
                  <a:txBody>
                    <a:bodyPr/>
                    <a:lstStyle/>
                    <a:p>
                      <a:pPr indent="0" lvl="0" marL="0" rtl="0" algn="ctr">
                        <a:spcBef>
                          <a:spcPts val="0"/>
                        </a:spcBef>
                        <a:spcAft>
                          <a:spcPts val="0"/>
                        </a:spcAft>
                        <a:buNone/>
                      </a:pPr>
                      <a:r>
                        <a:rPr lang="zh-TW" sz="1000"/>
                        <a:t>5</a:t>
                      </a:r>
                      <a:endParaRPr sz="1000"/>
                    </a:p>
                  </a:txBody>
                  <a:tcPr marT="91425" marB="91425" marR="91425" marL="91425"/>
                </a:tc>
              </a:tr>
              <a:tr h="310475">
                <a:tc>
                  <a:txBody>
                    <a:bodyPr/>
                    <a:lstStyle/>
                    <a:p>
                      <a:pPr indent="0" lvl="0" marL="0" rtl="0" algn="ctr">
                        <a:spcBef>
                          <a:spcPts val="0"/>
                        </a:spcBef>
                        <a:spcAft>
                          <a:spcPts val="0"/>
                        </a:spcAft>
                        <a:buNone/>
                      </a:pPr>
                      <a:r>
                        <a:rPr lang="zh-TW" sz="1000"/>
                        <a:t>accurate</a:t>
                      </a:r>
                      <a:endParaRPr sz="1000"/>
                    </a:p>
                  </a:txBody>
                  <a:tcPr marT="91425" marB="91425" marR="91425" marL="91425"/>
                </a:tc>
                <a:tc>
                  <a:txBody>
                    <a:bodyPr/>
                    <a:lstStyle/>
                    <a:p>
                      <a:pPr indent="0" lvl="0" marL="0" rtl="0" algn="ctr">
                        <a:spcBef>
                          <a:spcPts val="0"/>
                        </a:spcBef>
                        <a:spcAft>
                          <a:spcPts val="0"/>
                        </a:spcAft>
                        <a:buNone/>
                      </a:pPr>
                      <a:r>
                        <a:rPr lang="zh-TW" sz="1000"/>
                        <a:t>adj.</a:t>
                      </a:r>
                      <a:endParaRPr sz="1000"/>
                    </a:p>
                  </a:txBody>
                  <a:tcPr marT="91425" marB="91425" marR="91425" marL="91425"/>
                </a:tc>
                <a:tc>
                  <a:txBody>
                    <a:bodyPr/>
                    <a:lstStyle/>
                    <a:p>
                      <a:pPr indent="0" lvl="0" marL="0" rtl="0" algn="ctr">
                        <a:spcBef>
                          <a:spcPts val="0"/>
                        </a:spcBef>
                        <a:spcAft>
                          <a:spcPts val="0"/>
                        </a:spcAft>
                        <a:buNone/>
                      </a:pPr>
                      <a:r>
                        <a:rPr lang="zh-TW" sz="1000"/>
                        <a:t>3</a:t>
                      </a:r>
                      <a:endParaRPr sz="1000"/>
                    </a:p>
                  </a:txBody>
                  <a:tcPr marT="91425" marB="91425" marR="91425" marL="91425"/>
                </a:tc>
              </a:tr>
              <a:tr h="310475">
                <a:tc>
                  <a:txBody>
                    <a:bodyPr/>
                    <a:lstStyle/>
                    <a:p>
                      <a:pPr indent="0" lvl="0" marL="0" rtl="0" algn="ctr">
                        <a:spcBef>
                          <a:spcPts val="0"/>
                        </a:spcBef>
                        <a:spcAft>
                          <a:spcPts val="0"/>
                        </a:spcAft>
                        <a:buNone/>
                      </a:pPr>
                      <a:r>
                        <a:rPr lang="zh-TW" sz="1000"/>
                        <a:t>accusation</a:t>
                      </a:r>
                      <a:endParaRPr sz="1000"/>
                    </a:p>
                  </a:txBody>
                  <a:tcPr marT="91425" marB="91425" marR="91425" marL="91425"/>
                </a:tc>
                <a:tc>
                  <a:txBody>
                    <a:bodyPr/>
                    <a:lstStyle/>
                    <a:p>
                      <a:pPr indent="0" lvl="0" marL="0" rtl="0" algn="ctr">
                        <a:spcBef>
                          <a:spcPts val="0"/>
                        </a:spcBef>
                        <a:spcAft>
                          <a:spcPts val="0"/>
                        </a:spcAft>
                        <a:buNone/>
                      </a:pPr>
                      <a:r>
                        <a:rPr lang="zh-TW" sz="1000"/>
                        <a:t>n.</a:t>
                      </a:r>
                      <a:endParaRPr sz="1000"/>
                    </a:p>
                  </a:txBody>
                  <a:tcPr marT="91425" marB="91425" marR="91425" marL="91425"/>
                </a:tc>
                <a:tc>
                  <a:txBody>
                    <a:bodyPr/>
                    <a:lstStyle/>
                    <a:p>
                      <a:pPr indent="0" lvl="0" marL="0" rtl="0" algn="ctr">
                        <a:spcBef>
                          <a:spcPts val="0"/>
                        </a:spcBef>
                        <a:spcAft>
                          <a:spcPts val="0"/>
                        </a:spcAft>
                        <a:buNone/>
                      </a:pPr>
                      <a:r>
                        <a:rPr lang="zh-TW" sz="1000"/>
                        <a:t>6</a:t>
                      </a:r>
                      <a:endParaRPr sz="1000"/>
                    </a:p>
                  </a:txBody>
                  <a:tcPr marT="91425" marB="91425" marR="91425" marL="91425"/>
                </a:tc>
              </a:tr>
              <a:tr h="310475">
                <a:tc>
                  <a:txBody>
                    <a:bodyPr/>
                    <a:lstStyle/>
                    <a:p>
                      <a:pPr indent="0" lvl="0" marL="0" rtl="0" algn="ctr">
                        <a:spcBef>
                          <a:spcPts val="0"/>
                        </a:spcBef>
                        <a:spcAft>
                          <a:spcPts val="0"/>
                        </a:spcAft>
                        <a:buNone/>
                      </a:pPr>
                      <a:r>
                        <a:rPr lang="zh-TW" sz="1000"/>
                        <a:t>accuse</a:t>
                      </a:r>
                      <a:endParaRPr sz="1000"/>
                    </a:p>
                  </a:txBody>
                  <a:tcPr marT="91425" marB="91425" marR="91425" marL="91425"/>
                </a:tc>
                <a:tc>
                  <a:txBody>
                    <a:bodyPr/>
                    <a:lstStyle/>
                    <a:p>
                      <a:pPr indent="0" lvl="0" marL="0" rtl="0" algn="ctr">
                        <a:spcBef>
                          <a:spcPts val="0"/>
                        </a:spcBef>
                        <a:spcAft>
                          <a:spcPts val="0"/>
                        </a:spcAft>
                        <a:buNone/>
                      </a:pPr>
                      <a:r>
                        <a:rPr lang="zh-TW" sz="1000"/>
                        <a:t>v.</a:t>
                      </a:r>
                      <a:endParaRPr sz="1000"/>
                    </a:p>
                  </a:txBody>
                  <a:tcPr marT="91425" marB="91425" marR="91425" marL="91425"/>
                </a:tc>
                <a:tc>
                  <a:txBody>
                    <a:bodyPr/>
                    <a:lstStyle/>
                    <a:p>
                      <a:pPr indent="0" lvl="0" marL="0" rtl="0" algn="ctr">
                        <a:spcBef>
                          <a:spcPts val="0"/>
                        </a:spcBef>
                        <a:spcAft>
                          <a:spcPts val="0"/>
                        </a:spcAft>
                        <a:buNone/>
                      </a:pPr>
                      <a:r>
                        <a:rPr lang="zh-TW" sz="1000"/>
                        <a:t>4</a:t>
                      </a:r>
                      <a:endParaRPr sz="1000"/>
                    </a:p>
                  </a:txBody>
                  <a:tcPr marT="91425" marB="91425" marR="91425" marL="91425"/>
                </a:tc>
              </a:tr>
              <a:tr h="310475">
                <a:tc>
                  <a:txBody>
                    <a:bodyPr/>
                    <a:lstStyle/>
                    <a:p>
                      <a:pPr indent="0" lvl="0" marL="0" rtl="0" algn="ctr">
                        <a:spcBef>
                          <a:spcPts val="0"/>
                        </a:spcBef>
                        <a:spcAft>
                          <a:spcPts val="0"/>
                        </a:spcAft>
                        <a:buClr>
                          <a:schemeClr val="dk1"/>
                        </a:buClr>
                        <a:buSzPts val="1100"/>
                        <a:buFont typeface="Arial"/>
                        <a:buNone/>
                      </a:pPr>
                      <a:r>
                        <a:rPr lang="zh-TW" sz="1000">
                          <a:solidFill>
                            <a:schemeClr val="dk1"/>
                          </a:solidFill>
                        </a:rPr>
                        <a:t>accustom</a:t>
                      </a:r>
                      <a:endParaRPr sz="1000"/>
                    </a:p>
                  </a:txBody>
                  <a:tcPr marT="91425" marB="91425" marR="91425" marL="91425"/>
                </a:tc>
                <a:tc>
                  <a:txBody>
                    <a:bodyPr/>
                    <a:lstStyle/>
                    <a:p>
                      <a:pPr indent="0" lvl="0" marL="0" rtl="0" algn="ctr">
                        <a:spcBef>
                          <a:spcPts val="0"/>
                        </a:spcBef>
                        <a:spcAft>
                          <a:spcPts val="0"/>
                        </a:spcAft>
                        <a:buNone/>
                      </a:pPr>
                      <a:r>
                        <a:rPr lang="zh-TW" sz="1000"/>
                        <a:t>v.</a:t>
                      </a:r>
                      <a:endParaRPr sz="1000"/>
                    </a:p>
                  </a:txBody>
                  <a:tcPr marT="91425" marB="91425" marR="91425" marL="91425"/>
                </a:tc>
                <a:tc>
                  <a:txBody>
                    <a:bodyPr/>
                    <a:lstStyle/>
                    <a:p>
                      <a:pPr indent="0" lvl="0" marL="0" rtl="0" algn="ctr">
                        <a:spcBef>
                          <a:spcPts val="0"/>
                        </a:spcBef>
                        <a:spcAft>
                          <a:spcPts val="0"/>
                        </a:spcAft>
                        <a:buNone/>
                      </a:pPr>
                      <a:r>
                        <a:rPr lang="zh-TW" sz="1000"/>
                        <a:t>5</a:t>
                      </a:r>
                      <a:endParaRPr sz="1000"/>
                    </a:p>
                  </a:txBody>
                  <a:tcPr marT="91425" marB="91425"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4" name="Shape 314"/>
        <p:cNvGrpSpPr/>
        <p:nvPr/>
      </p:nvGrpSpPr>
      <p:grpSpPr>
        <a:xfrm>
          <a:off x="0" y="0"/>
          <a:ext cx="0" cy="0"/>
          <a:chOff x="0" y="0"/>
          <a:chExt cx="0" cy="0"/>
        </a:xfrm>
      </p:grpSpPr>
      <p:sp>
        <p:nvSpPr>
          <p:cNvPr id="315" name="Google Shape;315;p30"/>
          <p:cNvSpPr txBox="1"/>
          <p:nvPr>
            <p:ph type="title"/>
          </p:nvPr>
        </p:nvSpPr>
        <p:spPr>
          <a:xfrm>
            <a:off x="587125" y="266575"/>
            <a:ext cx="7505700" cy="651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latin typeface="Arial"/>
                <a:ea typeface="Arial"/>
                <a:cs typeface="Arial"/>
                <a:sym typeface="Arial"/>
              </a:rPr>
              <a:t>Relation between Distractors and Target Word </a:t>
            </a:r>
            <a:endParaRPr>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16" name="Google Shape;316;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317" name="Google Shape;317;p30"/>
          <p:cNvSpPr txBox="1"/>
          <p:nvPr/>
        </p:nvSpPr>
        <p:spPr>
          <a:xfrm>
            <a:off x="259950" y="825275"/>
            <a:ext cx="4277100" cy="7143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1"/>
              </a:buClr>
              <a:buSzPts val="1600"/>
              <a:buChar char="●"/>
            </a:pPr>
            <a:r>
              <a:rPr lang="zh-TW" sz="1600">
                <a:solidFill>
                  <a:schemeClr val="dk1"/>
                </a:solidFill>
              </a:rPr>
              <a:t>Difficulty difference between distractors and target word</a:t>
            </a:r>
            <a:endParaRPr sz="1600">
              <a:solidFill>
                <a:schemeClr val="dk1"/>
              </a:solidFill>
            </a:endParaRPr>
          </a:p>
        </p:txBody>
      </p:sp>
      <p:sp>
        <p:nvSpPr>
          <p:cNvPr id="318" name="Google Shape;318;p30"/>
          <p:cNvSpPr txBox="1"/>
          <p:nvPr/>
        </p:nvSpPr>
        <p:spPr>
          <a:xfrm>
            <a:off x="4572000" y="792125"/>
            <a:ext cx="4277100" cy="7143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1"/>
              </a:buClr>
              <a:buSzPts val="1600"/>
              <a:buChar char="●"/>
            </a:pPr>
            <a:r>
              <a:rPr lang="zh-TW" sz="1600">
                <a:solidFill>
                  <a:schemeClr val="dk1"/>
                </a:solidFill>
              </a:rPr>
              <a:t>Cosine similarity between distractors and target word</a:t>
            </a:r>
            <a:endParaRPr sz="1600">
              <a:solidFill>
                <a:schemeClr val="dk1"/>
              </a:solidFill>
            </a:endParaRPr>
          </a:p>
        </p:txBody>
      </p:sp>
      <p:pic>
        <p:nvPicPr>
          <p:cNvPr id="319" name="Google Shape;319;p30"/>
          <p:cNvPicPr preferRelativeResize="0"/>
          <p:nvPr/>
        </p:nvPicPr>
        <p:blipFill>
          <a:blip r:embed="rId3">
            <a:alphaModFix/>
          </a:blip>
          <a:stretch>
            <a:fillRect/>
          </a:stretch>
        </p:blipFill>
        <p:spPr>
          <a:xfrm>
            <a:off x="6388913" y="1475250"/>
            <a:ext cx="738900" cy="738900"/>
          </a:xfrm>
          <a:prstGeom prst="rect">
            <a:avLst/>
          </a:prstGeom>
          <a:noFill/>
          <a:ln>
            <a:noFill/>
          </a:ln>
        </p:spPr>
      </p:pic>
      <p:sp>
        <p:nvSpPr>
          <p:cNvPr id="320" name="Google Shape;320;p30"/>
          <p:cNvSpPr txBox="1"/>
          <p:nvPr/>
        </p:nvSpPr>
        <p:spPr>
          <a:xfrm>
            <a:off x="4941238" y="1794050"/>
            <a:ext cx="921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300">
                <a:solidFill>
                  <a:schemeClr val="dk1"/>
                </a:solidFill>
              </a:rPr>
              <a:t>Ruined</a:t>
            </a:r>
            <a:endParaRPr sz="1300">
              <a:solidFill>
                <a:schemeClr val="dk1"/>
              </a:solidFill>
            </a:endParaRPr>
          </a:p>
        </p:txBody>
      </p:sp>
      <p:sp>
        <p:nvSpPr>
          <p:cNvPr id="321" name="Google Shape;321;p30"/>
          <p:cNvSpPr txBox="1"/>
          <p:nvPr/>
        </p:nvSpPr>
        <p:spPr>
          <a:xfrm>
            <a:off x="4941238" y="1380075"/>
            <a:ext cx="1254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300">
                <a:solidFill>
                  <a:schemeClr val="dk1"/>
                </a:solidFill>
              </a:rPr>
              <a:t>Cracked</a:t>
            </a:r>
            <a:endParaRPr sz="1300">
              <a:solidFill>
                <a:schemeClr val="dk1"/>
              </a:solidFill>
            </a:endParaRPr>
          </a:p>
        </p:txBody>
      </p:sp>
      <p:sp>
        <p:nvSpPr>
          <p:cNvPr id="322" name="Google Shape;322;p30"/>
          <p:cNvSpPr/>
          <p:nvPr/>
        </p:nvSpPr>
        <p:spPr>
          <a:xfrm>
            <a:off x="5670825" y="1521288"/>
            <a:ext cx="548700" cy="155100"/>
          </a:xfrm>
          <a:prstGeom prst="rightArrow">
            <a:avLst>
              <a:gd fmla="val 50000" name="adj1"/>
              <a:gd fmla="val 50000" name="adj2"/>
            </a:avLst>
          </a:prstGeom>
          <a:solidFill>
            <a:srgbClr val="1A1D2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sp>
        <p:nvSpPr>
          <p:cNvPr id="323" name="Google Shape;323;p30"/>
          <p:cNvSpPr/>
          <p:nvPr/>
        </p:nvSpPr>
        <p:spPr>
          <a:xfrm>
            <a:off x="5670825" y="1954150"/>
            <a:ext cx="548700" cy="155100"/>
          </a:xfrm>
          <a:prstGeom prst="rightArrow">
            <a:avLst>
              <a:gd fmla="val 50000" name="adj1"/>
              <a:gd fmla="val 50000" name="adj2"/>
            </a:avLst>
          </a:prstGeom>
          <a:solidFill>
            <a:srgbClr val="1A1D2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sp>
        <p:nvSpPr>
          <p:cNvPr id="324" name="Google Shape;324;p30"/>
          <p:cNvSpPr txBox="1"/>
          <p:nvPr/>
        </p:nvSpPr>
        <p:spPr>
          <a:xfrm>
            <a:off x="5929200" y="2109250"/>
            <a:ext cx="1562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300"/>
              <a:t>en_core_web_lg</a:t>
            </a:r>
            <a:endParaRPr sz="1300"/>
          </a:p>
        </p:txBody>
      </p:sp>
      <p:sp>
        <p:nvSpPr>
          <p:cNvPr id="325" name="Google Shape;325;p30"/>
          <p:cNvSpPr/>
          <p:nvPr/>
        </p:nvSpPr>
        <p:spPr>
          <a:xfrm>
            <a:off x="7320600" y="1511188"/>
            <a:ext cx="548700" cy="155100"/>
          </a:xfrm>
          <a:prstGeom prst="rightArrow">
            <a:avLst>
              <a:gd fmla="val 50000" name="adj1"/>
              <a:gd fmla="val 50000" name="adj2"/>
            </a:avLst>
          </a:prstGeom>
          <a:solidFill>
            <a:srgbClr val="1A1D2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sp>
        <p:nvSpPr>
          <p:cNvPr id="326" name="Google Shape;326;p30"/>
          <p:cNvSpPr/>
          <p:nvPr/>
        </p:nvSpPr>
        <p:spPr>
          <a:xfrm>
            <a:off x="7320600" y="1944063"/>
            <a:ext cx="548700" cy="155100"/>
          </a:xfrm>
          <a:prstGeom prst="rightArrow">
            <a:avLst>
              <a:gd fmla="val 50000" name="adj1"/>
              <a:gd fmla="val 50000" name="adj2"/>
            </a:avLst>
          </a:prstGeom>
          <a:solidFill>
            <a:srgbClr val="1A1D2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327" name="Google Shape;327;p30"/>
          <p:cNvPicPr preferRelativeResize="0"/>
          <p:nvPr/>
        </p:nvPicPr>
        <p:blipFill>
          <a:blip r:embed="rId4">
            <a:alphaModFix/>
          </a:blip>
          <a:stretch>
            <a:fillRect/>
          </a:stretch>
        </p:blipFill>
        <p:spPr>
          <a:xfrm>
            <a:off x="7917675" y="1341673"/>
            <a:ext cx="854650" cy="854629"/>
          </a:xfrm>
          <a:prstGeom prst="rect">
            <a:avLst/>
          </a:prstGeom>
          <a:noFill/>
          <a:ln>
            <a:noFill/>
          </a:ln>
        </p:spPr>
      </p:pic>
      <p:sp>
        <p:nvSpPr>
          <p:cNvPr id="328" name="Google Shape;328;p30"/>
          <p:cNvSpPr txBox="1"/>
          <p:nvPr/>
        </p:nvSpPr>
        <p:spPr>
          <a:xfrm>
            <a:off x="7717548" y="2109238"/>
            <a:ext cx="1254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300"/>
              <a:t>word vectors</a:t>
            </a:r>
            <a:endParaRPr sz="1300"/>
          </a:p>
        </p:txBody>
      </p:sp>
      <p:graphicFrame>
        <p:nvGraphicFramePr>
          <p:cNvPr id="329" name="Google Shape;329;p30"/>
          <p:cNvGraphicFramePr/>
          <p:nvPr/>
        </p:nvGraphicFramePr>
        <p:xfrm>
          <a:off x="4952413" y="2455113"/>
          <a:ext cx="3000000" cy="3000000"/>
        </p:xfrm>
        <a:graphic>
          <a:graphicData uri="http://schemas.openxmlformats.org/drawingml/2006/table">
            <a:tbl>
              <a:tblPr>
                <a:noFill/>
                <a:tableStyleId>{B7B2A739-955B-47CC-8AE1-A9D562660306}</a:tableStyleId>
              </a:tblPr>
              <a:tblGrid>
                <a:gridCol w="1203975"/>
                <a:gridCol w="1203975"/>
                <a:gridCol w="1203975"/>
              </a:tblGrid>
              <a:tr h="409600">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ctr">
                        <a:spcBef>
                          <a:spcPts val="0"/>
                        </a:spcBef>
                        <a:spcAft>
                          <a:spcPts val="0"/>
                        </a:spcAft>
                        <a:buNone/>
                      </a:pPr>
                      <a:r>
                        <a:rPr lang="zh-TW" sz="1200"/>
                        <a:t>Avg. Cosine Similarity</a:t>
                      </a:r>
                      <a:endParaRPr sz="1200"/>
                    </a:p>
                  </a:txBody>
                  <a:tcPr marT="91425" marB="91425" marR="91425" marL="91425"/>
                </a:tc>
                <a:tc>
                  <a:txBody>
                    <a:bodyPr/>
                    <a:lstStyle/>
                    <a:p>
                      <a:pPr indent="0" lvl="0" marL="0" rtl="0" algn="ctr">
                        <a:lnSpc>
                          <a:spcPct val="115000"/>
                        </a:lnSpc>
                        <a:spcBef>
                          <a:spcPts val="0"/>
                        </a:spcBef>
                        <a:spcAft>
                          <a:spcPts val="0"/>
                        </a:spcAft>
                        <a:buClr>
                          <a:schemeClr val="dk1"/>
                        </a:buClr>
                        <a:buSzPts val="1100"/>
                        <a:buFont typeface="Arial"/>
                        <a:buNone/>
                      </a:pPr>
                      <a:r>
                        <a:rPr lang="zh-TW" sz="1200"/>
                        <a:t>S</a:t>
                      </a:r>
                      <a:r>
                        <a:rPr lang="zh-TW" sz="1200"/>
                        <a:t>tandard Deviation</a:t>
                      </a:r>
                      <a:endParaRPr sz="1200"/>
                    </a:p>
                  </a:txBody>
                  <a:tcPr marT="91425" marB="91425" marR="91425" marL="91425"/>
                </a:tc>
              </a:tr>
              <a:tr h="305775">
                <a:tc>
                  <a:txBody>
                    <a:bodyPr/>
                    <a:lstStyle/>
                    <a:p>
                      <a:pPr indent="0" lvl="0" marL="0" rtl="0" algn="ctr">
                        <a:spcBef>
                          <a:spcPts val="0"/>
                        </a:spcBef>
                        <a:spcAft>
                          <a:spcPts val="0"/>
                        </a:spcAft>
                        <a:buNone/>
                      </a:pPr>
                      <a:r>
                        <a:rPr lang="zh-TW" sz="1200"/>
                        <a:t>Overall</a:t>
                      </a:r>
                      <a:endParaRPr sz="1200"/>
                    </a:p>
                  </a:txBody>
                  <a:tcPr marT="91425" marB="91425" marR="91425" marL="91425"/>
                </a:tc>
                <a:tc>
                  <a:txBody>
                    <a:bodyPr/>
                    <a:lstStyle/>
                    <a:p>
                      <a:pPr indent="0" lvl="0" marL="0" rtl="0" algn="ctr">
                        <a:spcBef>
                          <a:spcPts val="0"/>
                        </a:spcBef>
                        <a:spcAft>
                          <a:spcPts val="0"/>
                        </a:spcAft>
                        <a:buNone/>
                      </a:pPr>
                      <a:r>
                        <a:rPr lang="zh-TW" sz="1200"/>
                        <a:t>0.290</a:t>
                      </a:r>
                      <a:endParaRPr sz="1200"/>
                    </a:p>
                  </a:txBody>
                  <a:tcPr marT="91425" marB="91425" marR="91425" marL="91425"/>
                </a:tc>
                <a:tc>
                  <a:txBody>
                    <a:bodyPr/>
                    <a:lstStyle/>
                    <a:p>
                      <a:pPr indent="0" lvl="0" marL="0" rtl="0" algn="ctr">
                        <a:spcBef>
                          <a:spcPts val="0"/>
                        </a:spcBef>
                        <a:spcAft>
                          <a:spcPts val="0"/>
                        </a:spcAft>
                        <a:buNone/>
                      </a:pPr>
                      <a:r>
                        <a:rPr lang="zh-TW" sz="1200"/>
                        <a:t>0.131</a:t>
                      </a:r>
                      <a:endParaRPr sz="1200"/>
                    </a:p>
                  </a:txBody>
                  <a:tcPr marT="91425" marB="91425" marR="91425" marL="91425"/>
                </a:tc>
              </a:tr>
              <a:tr h="455100">
                <a:tc>
                  <a:txBody>
                    <a:bodyPr/>
                    <a:lstStyle/>
                    <a:p>
                      <a:pPr indent="0" lvl="0" marL="0" rtl="0" algn="ctr">
                        <a:spcBef>
                          <a:spcPts val="0"/>
                        </a:spcBef>
                        <a:spcAft>
                          <a:spcPts val="0"/>
                        </a:spcAft>
                        <a:buNone/>
                      </a:pPr>
                      <a:r>
                        <a:rPr lang="zh-TW" sz="1000"/>
                        <a:t>Low Pass Rate Questions (&lt;60%)</a:t>
                      </a:r>
                      <a:endParaRPr sz="1000"/>
                    </a:p>
                  </a:txBody>
                  <a:tcPr marT="91425" marB="91425" marR="91425" marL="91425"/>
                </a:tc>
                <a:tc>
                  <a:txBody>
                    <a:bodyPr/>
                    <a:lstStyle/>
                    <a:p>
                      <a:pPr indent="0" lvl="0" marL="0" rtl="0" algn="ctr">
                        <a:lnSpc>
                          <a:spcPct val="115000"/>
                        </a:lnSpc>
                        <a:spcBef>
                          <a:spcPts val="0"/>
                        </a:spcBef>
                        <a:spcAft>
                          <a:spcPts val="0"/>
                        </a:spcAft>
                        <a:buClr>
                          <a:schemeClr val="dk1"/>
                        </a:buClr>
                        <a:buSzPts val="1100"/>
                        <a:buFont typeface="Arial"/>
                        <a:buNone/>
                      </a:pPr>
                      <a:r>
                        <a:rPr lang="zh-TW" sz="1200"/>
                        <a:t>0.257</a:t>
                      </a:r>
                      <a:endParaRPr sz="1200"/>
                    </a:p>
                  </a:txBody>
                  <a:tcPr marT="91425" marB="91425" marR="91425" marL="91425"/>
                </a:tc>
                <a:tc>
                  <a:txBody>
                    <a:bodyPr/>
                    <a:lstStyle/>
                    <a:p>
                      <a:pPr indent="0" lvl="0" marL="0" rtl="0" algn="ctr">
                        <a:lnSpc>
                          <a:spcPct val="115000"/>
                        </a:lnSpc>
                        <a:spcBef>
                          <a:spcPts val="0"/>
                        </a:spcBef>
                        <a:spcAft>
                          <a:spcPts val="0"/>
                        </a:spcAft>
                        <a:buClr>
                          <a:schemeClr val="dk1"/>
                        </a:buClr>
                        <a:buSzPts val="1100"/>
                        <a:buFont typeface="Arial"/>
                        <a:buNone/>
                      </a:pPr>
                      <a:r>
                        <a:rPr lang="zh-TW" sz="1200">
                          <a:solidFill>
                            <a:schemeClr val="dk1"/>
                          </a:solidFill>
                        </a:rPr>
                        <a:t>0.08</a:t>
                      </a:r>
                      <a:endParaRPr sz="1200"/>
                    </a:p>
                  </a:txBody>
                  <a:tcPr marT="91425" marB="91425" marR="91425" marL="91425"/>
                </a:tc>
              </a:tr>
            </a:tbl>
          </a:graphicData>
        </a:graphic>
      </p:graphicFrame>
      <p:sp>
        <p:nvSpPr>
          <p:cNvPr id="330" name="Google Shape;330;p30"/>
          <p:cNvSpPr txBox="1"/>
          <p:nvPr/>
        </p:nvSpPr>
        <p:spPr>
          <a:xfrm>
            <a:off x="259938" y="1511200"/>
            <a:ext cx="3159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200">
                <a:solidFill>
                  <a:schemeClr val="dk1"/>
                </a:solidFill>
              </a:rPr>
              <a:t>*Difficulty Difference = D(t)-D(d)</a:t>
            </a:r>
            <a:endParaRPr sz="1200">
              <a:solidFill>
                <a:schemeClr val="dk1"/>
              </a:solidFill>
            </a:endParaRPr>
          </a:p>
        </p:txBody>
      </p:sp>
      <p:pic>
        <p:nvPicPr>
          <p:cNvPr id="331" name="Google Shape;331;p30"/>
          <p:cNvPicPr preferRelativeResize="0"/>
          <p:nvPr/>
        </p:nvPicPr>
        <p:blipFill>
          <a:blip r:embed="rId5">
            <a:alphaModFix/>
          </a:blip>
          <a:stretch>
            <a:fillRect/>
          </a:stretch>
        </p:blipFill>
        <p:spPr>
          <a:xfrm>
            <a:off x="587125" y="1820775"/>
            <a:ext cx="3159780" cy="2484550"/>
          </a:xfrm>
          <a:prstGeom prst="rect">
            <a:avLst/>
          </a:prstGeom>
          <a:noFill/>
          <a:ln>
            <a:noFill/>
          </a:ln>
        </p:spPr>
      </p:pic>
      <p:sp>
        <p:nvSpPr>
          <p:cNvPr id="332" name="Google Shape;332;p30"/>
          <p:cNvSpPr txBox="1"/>
          <p:nvPr/>
        </p:nvSpPr>
        <p:spPr>
          <a:xfrm>
            <a:off x="587125" y="4342225"/>
            <a:ext cx="3355200" cy="369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Char char="●"/>
            </a:pPr>
            <a:r>
              <a:rPr lang="zh-TW" sz="1200">
                <a:solidFill>
                  <a:schemeClr val="dk1"/>
                </a:solidFill>
              </a:rPr>
              <a:t>Difficulty Difference tends to be small</a:t>
            </a:r>
            <a:endParaRPr sz="1800">
              <a:solidFill>
                <a:schemeClr val="dk1"/>
              </a:solidFill>
            </a:endParaRPr>
          </a:p>
        </p:txBody>
      </p:sp>
      <p:sp>
        <p:nvSpPr>
          <p:cNvPr id="333" name="Google Shape;333;p30"/>
          <p:cNvSpPr txBox="1"/>
          <p:nvPr/>
        </p:nvSpPr>
        <p:spPr>
          <a:xfrm>
            <a:off x="4752900" y="3884525"/>
            <a:ext cx="3915300" cy="1108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Char char="●"/>
            </a:pPr>
            <a:r>
              <a:rPr lang="zh-TW" sz="1200">
                <a:solidFill>
                  <a:schemeClr val="dk1"/>
                </a:solidFill>
              </a:rPr>
              <a:t>No significant correlation between the cosine similarity of distractor and target word</a:t>
            </a:r>
            <a:endParaRPr sz="1200">
              <a:solidFill>
                <a:schemeClr val="dk1"/>
              </a:solidFill>
            </a:endParaRPr>
          </a:p>
          <a:p>
            <a:pPr indent="-304800" lvl="0" marL="457200" rtl="0" algn="l">
              <a:spcBef>
                <a:spcPts val="0"/>
              </a:spcBef>
              <a:spcAft>
                <a:spcPts val="0"/>
              </a:spcAft>
              <a:buClr>
                <a:schemeClr val="dk1"/>
              </a:buClr>
              <a:buSzPts val="1200"/>
              <a:buChar char="●"/>
            </a:pPr>
            <a:r>
              <a:rPr lang="zh-TW" sz="1200">
                <a:solidFill>
                  <a:schemeClr val="dk1"/>
                </a:solidFill>
              </a:rPr>
              <a:t>Cosine similarity </a:t>
            </a:r>
            <a:r>
              <a:rPr lang="zh-TW" sz="1200">
                <a:solidFill>
                  <a:schemeClr val="dk1"/>
                </a:solidFill>
              </a:rPr>
              <a:t>between distractor and the target word</a:t>
            </a:r>
            <a:r>
              <a:rPr lang="zh-TW" sz="1200">
                <a:solidFill>
                  <a:schemeClr val="dk1"/>
                </a:solidFill>
              </a:rPr>
              <a:t> may not be a factor contributing to student errors</a:t>
            </a:r>
            <a:endParaRPr sz="12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7" name="Shape 337"/>
        <p:cNvGrpSpPr/>
        <p:nvPr/>
      </p:nvGrpSpPr>
      <p:grpSpPr>
        <a:xfrm>
          <a:off x="0" y="0"/>
          <a:ext cx="0" cy="0"/>
          <a:chOff x="0" y="0"/>
          <a:chExt cx="0" cy="0"/>
        </a:xfrm>
      </p:grpSpPr>
      <p:sp>
        <p:nvSpPr>
          <p:cNvPr id="338" name="Google Shape;338;p31"/>
          <p:cNvSpPr txBox="1"/>
          <p:nvPr>
            <p:ph type="title"/>
          </p:nvPr>
        </p:nvSpPr>
        <p:spPr>
          <a:xfrm>
            <a:off x="238175" y="266575"/>
            <a:ext cx="8783100" cy="65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zh-TW" sz="2000">
                <a:latin typeface="Arial"/>
                <a:ea typeface="Arial"/>
                <a:cs typeface="Arial"/>
                <a:sym typeface="Arial"/>
              </a:rPr>
              <a:t>Analysis of Question Types in Which Students Commonly Make Mistakes</a:t>
            </a:r>
            <a:endParaRPr sz="2000">
              <a:latin typeface="Arial"/>
              <a:ea typeface="Arial"/>
              <a:cs typeface="Arial"/>
              <a:sym typeface="Arial"/>
            </a:endParaRPr>
          </a:p>
        </p:txBody>
      </p:sp>
      <p:sp>
        <p:nvSpPr>
          <p:cNvPr id="339" name="Google Shape;339;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340" name="Google Shape;340;p31"/>
          <p:cNvSpPr txBox="1"/>
          <p:nvPr/>
        </p:nvSpPr>
        <p:spPr>
          <a:xfrm>
            <a:off x="294900" y="918475"/>
            <a:ext cx="7797900" cy="7143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1"/>
              </a:buClr>
              <a:buSzPts val="1600"/>
              <a:buChar char="●"/>
            </a:pPr>
            <a:r>
              <a:rPr lang="zh-TW" sz="1600">
                <a:solidFill>
                  <a:schemeClr val="dk1"/>
                </a:solidFill>
              </a:rPr>
              <a:t>Correlation between question</a:t>
            </a:r>
            <a:r>
              <a:rPr lang="zh-TW" sz="1600">
                <a:solidFill>
                  <a:schemeClr val="dk1"/>
                </a:solidFill>
              </a:rPr>
              <a:t> difficulty and examinee performance</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zh-TW" sz="1600">
                <a:solidFill>
                  <a:schemeClr val="dk1"/>
                </a:solidFill>
              </a:rPr>
              <a:t>Question difficulty is defined as difficulty of target word</a:t>
            </a:r>
            <a:endParaRPr sz="1600">
              <a:solidFill>
                <a:schemeClr val="dk1"/>
              </a:solidFill>
            </a:endParaRPr>
          </a:p>
        </p:txBody>
      </p:sp>
      <p:graphicFrame>
        <p:nvGraphicFramePr>
          <p:cNvPr id="341" name="Google Shape;341;p31"/>
          <p:cNvGraphicFramePr/>
          <p:nvPr/>
        </p:nvGraphicFramePr>
        <p:xfrm>
          <a:off x="5080125" y="2545450"/>
          <a:ext cx="3000000" cy="3000000"/>
        </p:xfrm>
        <a:graphic>
          <a:graphicData uri="http://schemas.openxmlformats.org/drawingml/2006/table">
            <a:tbl>
              <a:tblPr>
                <a:noFill/>
                <a:tableStyleId>{B7B2A739-955B-47CC-8AE1-A9D562660306}</a:tableStyleId>
              </a:tblPr>
              <a:tblGrid>
                <a:gridCol w="1441450"/>
                <a:gridCol w="1417250"/>
              </a:tblGrid>
              <a:tr h="448075">
                <a:tc>
                  <a:txBody>
                    <a:bodyPr/>
                    <a:lstStyle/>
                    <a:p>
                      <a:pPr indent="0" lvl="0" marL="0" rtl="0" algn="ctr">
                        <a:spcBef>
                          <a:spcPts val="0"/>
                        </a:spcBef>
                        <a:spcAft>
                          <a:spcPts val="0"/>
                        </a:spcAft>
                        <a:buClr>
                          <a:schemeClr val="dk1"/>
                        </a:buClr>
                        <a:buSzPts val="1100"/>
                        <a:buFont typeface="Arial"/>
                        <a:buNone/>
                      </a:pPr>
                      <a:r>
                        <a:rPr lang="zh-TW">
                          <a:solidFill>
                            <a:schemeClr val="dk1"/>
                          </a:solidFill>
                        </a:rPr>
                        <a:t>Pearson correlation</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zh-TW">
                          <a:solidFill>
                            <a:schemeClr val="dk1"/>
                          </a:solidFill>
                        </a:rPr>
                        <a:t>𝑝-value</a:t>
                      </a:r>
                      <a:endParaRPr/>
                    </a:p>
                  </a:txBody>
                  <a:tcPr marT="91425" marB="91425" marR="91425" marL="91425"/>
                </a:tc>
              </a:tr>
              <a:tr h="471600">
                <a:tc>
                  <a:txBody>
                    <a:bodyPr/>
                    <a:lstStyle/>
                    <a:p>
                      <a:pPr indent="0" lvl="0" marL="0" rtl="0" algn="ctr">
                        <a:lnSpc>
                          <a:spcPct val="115000"/>
                        </a:lnSpc>
                        <a:spcBef>
                          <a:spcPts val="0"/>
                        </a:spcBef>
                        <a:spcAft>
                          <a:spcPts val="0"/>
                        </a:spcAft>
                        <a:buNone/>
                      </a:pPr>
                      <a:r>
                        <a:rPr lang="zh-TW"/>
                        <a:t>-0.118</a:t>
                      </a:r>
                      <a:endParaRPr/>
                    </a:p>
                  </a:txBody>
                  <a:tcPr marT="91425" marB="91425" marR="91425" marL="91425"/>
                </a:tc>
                <a:tc>
                  <a:txBody>
                    <a:bodyPr/>
                    <a:lstStyle/>
                    <a:p>
                      <a:pPr indent="0" lvl="0" marL="0" rtl="0" algn="ctr">
                        <a:spcBef>
                          <a:spcPts val="0"/>
                        </a:spcBef>
                        <a:spcAft>
                          <a:spcPts val="0"/>
                        </a:spcAft>
                        <a:buNone/>
                      </a:pPr>
                      <a:r>
                        <a:rPr lang="zh-TW"/>
                        <a:t>0.113</a:t>
                      </a:r>
                      <a:endParaRPr/>
                    </a:p>
                  </a:txBody>
                  <a:tcPr marT="91425" marB="91425" marR="91425" marL="91425"/>
                </a:tc>
              </a:tr>
            </a:tbl>
          </a:graphicData>
        </a:graphic>
      </p:graphicFrame>
      <p:pic>
        <p:nvPicPr>
          <p:cNvPr id="342" name="Google Shape;342;p31"/>
          <p:cNvPicPr preferRelativeResize="0"/>
          <p:nvPr/>
        </p:nvPicPr>
        <p:blipFill>
          <a:blip r:embed="rId3">
            <a:alphaModFix/>
          </a:blip>
          <a:stretch>
            <a:fillRect/>
          </a:stretch>
        </p:blipFill>
        <p:spPr>
          <a:xfrm>
            <a:off x="588375" y="1848425"/>
            <a:ext cx="4142151" cy="3104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490250" y="526350"/>
            <a:ext cx="37569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zh-TW">
                <a:latin typeface="Arial"/>
                <a:ea typeface="Arial"/>
                <a:cs typeface="Arial"/>
                <a:sym typeface="Arial"/>
              </a:rPr>
              <a:t>Contents</a:t>
            </a:r>
            <a:endParaRPr>
              <a:latin typeface="Arial"/>
              <a:ea typeface="Arial"/>
              <a:cs typeface="Arial"/>
              <a:sym typeface="Arial"/>
            </a:endParaRPr>
          </a:p>
          <a:p>
            <a:pPr indent="0" lvl="0" marL="0" rtl="0" algn="l">
              <a:spcBef>
                <a:spcPts val="0"/>
              </a:spcBef>
              <a:spcAft>
                <a:spcPts val="0"/>
              </a:spcAft>
              <a:buNone/>
            </a:pPr>
            <a:r>
              <a:t/>
            </a:r>
            <a:endParaRPr/>
          </a:p>
        </p:txBody>
      </p:sp>
      <p:sp>
        <p:nvSpPr>
          <p:cNvPr id="67" name="Google Shape;6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grpSp>
        <p:nvGrpSpPr>
          <p:cNvPr id="68" name="Google Shape;68;p14"/>
          <p:cNvGrpSpPr/>
          <p:nvPr/>
        </p:nvGrpSpPr>
        <p:grpSpPr>
          <a:xfrm>
            <a:off x="5218550" y="226200"/>
            <a:ext cx="3892125" cy="4691100"/>
            <a:chOff x="4368100" y="-27875"/>
            <a:chExt cx="3892125" cy="4691100"/>
          </a:xfrm>
        </p:grpSpPr>
        <p:grpSp>
          <p:nvGrpSpPr>
            <p:cNvPr id="69" name="Google Shape;69;p14"/>
            <p:cNvGrpSpPr/>
            <p:nvPr/>
          </p:nvGrpSpPr>
          <p:grpSpPr>
            <a:xfrm>
              <a:off x="4368100" y="-27875"/>
              <a:ext cx="3892125" cy="465900"/>
              <a:chOff x="4505225" y="389475"/>
              <a:chExt cx="3892125" cy="465900"/>
            </a:xfrm>
          </p:grpSpPr>
          <p:sp>
            <p:nvSpPr>
              <p:cNvPr id="70" name="Google Shape;70;p14"/>
              <p:cNvSpPr/>
              <p:nvPr/>
            </p:nvSpPr>
            <p:spPr>
              <a:xfrm>
                <a:off x="4505225" y="389475"/>
                <a:ext cx="506700" cy="465900"/>
              </a:xfrm>
              <a:prstGeom prst="roundRect">
                <a:avLst>
                  <a:gd fmla="val 16667" name="adj"/>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latin typeface="Impact"/>
                    <a:ea typeface="Impact"/>
                    <a:cs typeface="Impact"/>
                    <a:sym typeface="Impact"/>
                  </a:rPr>
                  <a:t>1</a:t>
                </a:r>
                <a:endParaRPr>
                  <a:latin typeface="Impact"/>
                  <a:ea typeface="Impact"/>
                  <a:cs typeface="Impact"/>
                  <a:sym typeface="Impact"/>
                </a:endParaRPr>
              </a:p>
            </p:txBody>
          </p:sp>
          <p:sp>
            <p:nvSpPr>
              <p:cNvPr id="71" name="Google Shape;71;p14"/>
              <p:cNvSpPr txBox="1"/>
              <p:nvPr/>
            </p:nvSpPr>
            <p:spPr>
              <a:xfrm>
                <a:off x="5042150" y="391575"/>
                <a:ext cx="3355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solidFill>
                      <a:schemeClr val="dk1"/>
                    </a:solidFill>
                  </a:rPr>
                  <a:t>Introduction</a:t>
                </a:r>
                <a:endParaRPr sz="1800">
                  <a:solidFill>
                    <a:schemeClr val="dk1"/>
                  </a:solidFill>
                </a:endParaRPr>
              </a:p>
            </p:txBody>
          </p:sp>
        </p:grpSp>
        <p:grpSp>
          <p:nvGrpSpPr>
            <p:cNvPr id="72" name="Google Shape;72;p14"/>
            <p:cNvGrpSpPr/>
            <p:nvPr/>
          </p:nvGrpSpPr>
          <p:grpSpPr>
            <a:xfrm>
              <a:off x="4368100" y="676325"/>
              <a:ext cx="3892125" cy="465900"/>
              <a:chOff x="4505225" y="401225"/>
              <a:chExt cx="3892125" cy="465900"/>
            </a:xfrm>
          </p:grpSpPr>
          <p:sp>
            <p:nvSpPr>
              <p:cNvPr id="73" name="Google Shape;73;p14"/>
              <p:cNvSpPr/>
              <p:nvPr/>
            </p:nvSpPr>
            <p:spPr>
              <a:xfrm>
                <a:off x="4505225" y="401225"/>
                <a:ext cx="506700" cy="465900"/>
              </a:xfrm>
              <a:prstGeom prst="roundRect">
                <a:avLst>
                  <a:gd fmla="val 16667" name="adj"/>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latin typeface="Impact"/>
                    <a:ea typeface="Impact"/>
                    <a:cs typeface="Impact"/>
                    <a:sym typeface="Impact"/>
                  </a:rPr>
                  <a:t>2</a:t>
                </a:r>
                <a:endParaRPr>
                  <a:latin typeface="Impact"/>
                  <a:ea typeface="Impact"/>
                  <a:cs typeface="Impact"/>
                  <a:sym typeface="Impact"/>
                </a:endParaRPr>
              </a:p>
            </p:txBody>
          </p:sp>
          <p:sp>
            <p:nvSpPr>
              <p:cNvPr id="74" name="Google Shape;74;p14"/>
              <p:cNvSpPr txBox="1"/>
              <p:nvPr/>
            </p:nvSpPr>
            <p:spPr>
              <a:xfrm>
                <a:off x="5042150" y="403325"/>
                <a:ext cx="3355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solidFill>
                      <a:schemeClr val="dk1"/>
                    </a:solidFill>
                  </a:rPr>
                  <a:t>Related Work</a:t>
                </a:r>
                <a:endParaRPr sz="1800">
                  <a:solidFill>
                    <a:schemeClr val="dk1"/>
                  </a:solidFill>
                </a:endParaRPr>
              </a:p>
            </p:txBody>
          </p:sp>
        </p:grpSp>
        <p:grpSp>
          <p:nvGrpSpPr>
            <p:cNvPr id="75" name="Google Shape;75;p14"/>
            <p:cNvGrpSpPr/>
            <p:nvPr/>
          </p:nvGrpSpPr>
          <p:grpSpPr>
            <a:xfrm>
              <a:off x="4368100" y="1380525"/>
              <a:ext cx="3892125" cy="465900"/>
              <a:chOff x="4455775" y="738975"/>
              <a:chExt cx="3892125" cy="465900"/>
            </a:xfrm>
          </p:grpSpPr>
          <p:sp>
            <p:nvSpPr>
              <p:cNvPr id="76" name="Google Shape;76;p14"/>
              <p:cNvSpPr/>
              <p:nvPr/>
            </p:nvSpPr>
            <p:spPr>
              <a:xfrm>
                <a:off x="4455775" y="738975"/>
                <a:ext cx="506700" cy="465900"/>
              </a:xfrm>
              <a:prstGeom prst="roundRect">
                <a:avLst>
                  <a:gd fmla="val 16667" name="adj"/>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latin typeface="Impact"/>
                    <a:ea typeface="Impact"/>
                    <a:cs typeface="Impact"/>
                    <a:sym typeface="Impact"/>
                  </a:rPr>
                  <a:t>3</a:t>
                </a:r>
                <a:endParaRPr>
                  <a:latin typeface="Impact"/>
                  <a:ea typeface="Impact"/>
                  <a:cs typeface="Impact"/>
                  <a:sym typeface="Impact"/>
                </a:endParaRPr>
              </a:p>
            </p:txBody>
          </p:sp>
          <p:sp>
            <p:nvSpPr>
              <p:cNvPr id="77" name="Google Shape;77;p14"/>
              <p:cNvSpPr txBox="1"/>
              <p:nvPr/>
            </p:nvSpPr>
            <p:spPr>
              <a:xfrm>
                <a:off x="4992700" y="741075"/>
                <a:ext cx="3355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solidFill>
                      <a:schemeClr val="dk1"/>
                    </a:solidFill>
                  </a:rPr>
                  <a:t>Data Analysis</a:t>
                </a:r>
                <a:endParaRPr sz="1800">
                  <a:solidFill>
                    <a:schemeClr val="dk1"/>
                  </a:solidFill>
                </a:endParaRPr>
              </a:p>
            </p:txBody>
          </p:sp>
        </p:grpSp>
        <p:grpSp>
          <p:nvGrpSpPr>
            <p:cNvPr id="78" name="Google Shape;78;p14"/>
            <p:cNvGrpSpPr/>
            <p:nvPr/>
          </p:nvGrpSpPr>
          <p:grpSpPr>
            <a:xfrm>
              <a:off x="4368100" y="2084713"/>
              <a:ext cx="3892125" cy="465900"/>
              <a:chOff x="4455775" y="738975"/>
              <a:chExt cx="3892125" cy="465900"/>
            </a:xfrm>
          </p:grpSpPr>
          <p:sp>
            <p:nvSpPr>
              <p:cNvPr id="79" name="Google Shape;79;p14"/>
              <p:cNvSpPr/>
              <p:nvPr/>
            </p:nvSpPr>
            <p:spPr>
              <a:xfrm>
                <a:off x="4455775" y="738975"/>
                <a:ext cx="506700" cy="465900"/>
              </a:xfrm>
              <a:prstGeom prst="roundRect">
                <a:avLst>
                  <a:gd fmla="val 16667" name="adj"/>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latin typeface="Impact"/>
                    <a:ea typeface="Impact"/>
                    <a:cs typeface="Impact"/>
                    <a:sym typeface="Impact"/>
                  </a:rPr>
                  <a:t>4</a:t>
                </a:r>
                <a:endParaRPr>
                  <a:latin typeface="Impact"/>
                  <a:ea typeface="Impact"/>
                  <a:cs typeface="Impact"/>
                  <a:sym typeface="Impact"/>
                </a:endParaRPr>
              </a:p>
            </p:txBody>
          </p:sp>
          <p:sp>
            <p:nvSpPr>
              <p:cNvPr id="80" name="Google Shape;80;p14"/>
              <p:cNvSpPr txBox="1"/>
              <p:nvPr/>
            </p:nvSpPr>
            <p:spPr>
              <a:xfrm>
                <a:off x="4992700" y="741075"/>
                <a:ext cx="3355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solidFill>
                      <a:schemeClr val="dk1"/>
                    </a:solidFill>
                  </a:rPr>
                  <a:t>Methodology</a:t>
                </a:r>
                <a:endParaRPr sz="1800">
                  <a:solidFill>
                    <a:schemeClr val="dk1"/>
                  </a:solidFill>
                </a:endParaRPr>
              </a:p>
            </p:txBody>
          </p:sp>
        </p:grpSp>
        <p:grpSp>
          <p:nvGrpSpPr>
            <p:cNvPr id="81" name="Google Shape;81;p14"/>
            <p:cNvGrpSpPr/>
            <p:nvPr/>
          </p:nvGrpSpPr>
          <p:grpSpPr>
            <a:xfrm>
              <a:off x="4368100" y="2788925"/>
              <a:ext cx="3892125" cy="465900"/>
              <a:chOff x="4455775" y="738975"/>
              <a:chExt cx="3892125" cy="465900"/>
            </a:xfrm>
          </p:grpSpPr>
          <p:sp>
            <p:nvSpPr>
              <p:cNvPr id="82" name="Google Shape;82;p14"/>
              <p:cNvSpPr/>
              <p:nvPr/>
            </p:nvSpPr>
            <p:spPr>
              <a:xfrm>
                <a:off x="4455775" y="738975"/>
                <a:ext cx="506700" cy="465900"/>
              </a:xfrm>
              <a:prstGeom prst="roundRect">
                <a:avLst>
                  <a:gd fmla="val 16667" name="adj"/>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latin typeface="Impact"/>
                    <a:ea typeface="Impact"/>
                    <a:cs typeface="Impact"/>
                    <a:sym typeface="Impact"/>
                  </a:rPr>
                  <a:t>5</a:t>
                </a:r>
                <a:endParaRPr>
                  <a:latin typeface="Impact"/>
                  <a:ea typeface="Impact"/>
                  <a:cs typeface="Impact"/>
                  <a:sym typeface="Impact"/>
                </a:endParaRPr>
              </a:p>
            </p:txBody>
          </p:sp>
          <p:sp>
            <p:nvSpPr>
              <p:cNvPr id="83" name="Google Shape;83;p14"/>
              <p:cNvSpPr txBox="1"/>
              <p:nvPr/>
            </p:nvSpPr>
            <p:spPr>
              <a:xfrm>
                <a:off x="4992700" y="741075"/>
                <a:ext cx="3355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solidFill>
                      <a:schemeClr val="dk1"/>
                    </a:solidFill>
                  </a:rPr>
                  <a:t>Experiments</a:t>
                </a:r>
                <a:endParaRPr sz="1800">
                  <a:solidFill>
                    <a:schemeClr val="dk1"/>
                  </a:solidFill>
                </a:endParaRPr>
              </a:p>
            </p:txBody>
          </p:sp>
        </p:grpSp>
        <p:grpSp>
          <p:nvGrpSpPr>
            <p:cNvPr id="84" name="Google Shape;84;p14"/>
            <p:cNvGrpSpPr/>
            <p:nvPr/>
          </p:nvGrpSpPr>
          <p:grpSpPr>
            <a:xfrm>
              <a:off x="4368100" y="3493125"/>
              <a:ext cx="3892125" cy="465900"/>
              <a:chOff x="4455775" y="738975"/>
              <a:chExt cx="3892125" cy="465900"/>
            </a:xfrm>
          </p:grpSpPr>
          <p:sp>
            <p:nvSpPr>
              <p:cNvPr id="85" name="Google Shape;85;p14"/>
              <p:cNvSpPr/>
              <p:nvPr/>
            </p:nvSpPr>
            <p:spPr>
              <a:xfrm>
                <a:off x="4455775" y="738975"/>
                <a:ext cx="506700" cy="465900"/>
              </a:xfrm>
              <a:prstGeom prst="roundRect">
                <a:avLst>
                  <a:gd fmla="val 16667" name="adj"/>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latin typeface="Impact"/>
                    <a:ea typeface="Impact"/>
                    <a:cs typeface="Impact"/>
                    <a:sym typeface="Impact"/>
                  </a:rPr>
                  <a:t>6</a:t>
                </a:r>
                <a:endParaRPr>
                  <a:latin typeface="Impact"/>
                  <a:ea typeface="Impact"/>
                  <a:cs typeface="Impact"/>
                  <a:sym typeface="Impact"/>
                </a:endParaRPr>
              </a:p>
            </p:txBody>
          </p:sp>
          <p:sp>
            <p:nvSpPr>
              <p:cNvPr id="86" name="Google Shape;86;p14"/>
              <p:cNvSpPr txBox="1"/>
              <p:nvPr/>
            </p:nvSpPr>
            <p:spPr>
              <a:xfrm>
                <a:off x="4992700" y="741075"/>
                <a:ext cx="3355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solidFill>
                      <a:schemeClr val="dk1"/>
                    </a:solidFill>
                  </a:rPr>
                  <a:t>Discussion</a:t>
                </a:r>
                <a:endParaRPr sz="1800">
                  <a:solidFill>
                    <a:schemeClr val="dk1"/>
                  </a:solidFill>
                </a:endParaRPr>
              </a:p>
            </p:txBody>
          </p:sp>
        </p:grpSp>
        <p:grpSp>
          <p:nvGrpSpPr>
            <p:cNvPr id="87" name="Google Shape;87;p14"/>
            <p:cNvGrpSpPr/>
            <p:nvPr/>
          </p:nvGrpSpPr>
          <p:grpSpPr>
            <a:xfrm>
              <a:off x="4368100" y="4197325"/>
              <a:ext cx="3892125" cy="465900"/>
              <a:chOff x="4455775" y="738975"/>
              <a:chExt cx="3892125" cy="465900"/>
            </a:xfrm>
          </p:grpSpPr>
          <p:sp>
            <p:nvSpPr>
              <p:cNvPr id="88" name="Google Shape;88;p14"/>
              <p:cNvSpPr/>
              <p:nvPr/>
            </p:nvSpPr>
            <p:spPr>
              <a:xfrm>
                <a:off x="4455775" y="738975"/>
                <a:ext cx="506700" cy="465900"/>
              </a:xfrm>
              <a:prstGeom prst="roundRect">
                <a:avLst>
                  <a:gd fmla="val 16667" name="adj"/>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latin typeface="Impact"/>
                    <a:ea typeface="Impact"/>
                    <a:cs typeface="Impact"/>
                    <a:sym typeface="Impact"/>
                  </a:rPr>
                  <a:t>7</a:t>
                </a:r>
                <a:endParaRPr>
                  <a:latin typeface="Impact"/>
                  <a:ea typeface="Impact"/>
                  <a:cs typeface="Impact"/>
                  <a:sym typeface="Impact"/>
                </a:endParaRPr>
              </a:p>
            </p:txBody>
          </p:sp>
          <p:sp>
            <p:nvSpPr>
              <p:cNvPr id="89" name="Google Shape;89;p14"/>
              <p:cNvSpPr txBox="1"/>
              <p:nvPr/>
            </p:nvSpPr>
            <p:spPr>
              <a:xfrm>
                <a:off x="4992700" y="741075"/>
                <a:ext cx="3355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solidFill>
                      <a:schemeClr val="dk1"/>
                    </a:solidFill>
                  </a:rPr>
                  <a:t>Conclusion</a:t>
                </a:r>
                <a:endParaRPr sz="1800">
                  <a:solidFill>
                    <a:schemeClr val="dk1"/>
                  </a:solidFill>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6" name="Shape 346"/>
        <p:cNvGrpSpPr/>
        <p:nvPr/>
      </p:nvGrpSpPr>
      <p:grpSpPr>
        <a:xfrm>
          <a:off x="0" y="0"/>
          <a:ext cx="0" cy="0"/>
          <a:chOff x="0" y="0"/>
          <a:chExt cx="0" cy="0"/>
        </a:xfrm>
      </p:grpSpPr>
      <p:sp>
        <p:nvSpPr>
          <p:cNvPr id="347" name="Google Shape;347;p32"/>
          <p:cNvSpPr txBox="1"/>
          <p:nvPr>
            <p:ph type="title"/>
          </p:nvPr>
        </p:nvSpPr>
        <p:spPr>
          <a:xfrm>
            <a:off x="238175" y="266575"/>
            <a:ext cx="8783100" cy="65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zh-TW" sz="2000">
                <a:latin typeface="Arial"/>
                <a:ea typeface="Arial"/>
                <a:cs typeface="Arial"/>
                <a:sym typeface="Arial"/>
              </a:rPr>
              <a:t>Analysis of Question Types in Which Students Commonly Make Mistakes</a:t>
            </a:r>
            <a:endParaRPr sz="2000">
              <a:latin typeface="Arial"/>
              <a:ea typeface="Arial"/>
              <a:cs typeface="Arial"/>
              <a:sym typeface="Arial"/>
            </a:endParaRPr>
          </a:p>
        </p:txBody>
      </p:sp>
      <p:sp>
        <p:nvSpPr>
          <p:cNvPr id="348" name="Google Shape;348;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349" name="Google Shape;349;p32"/>
          <p:cNvSpPr txBox="1"/>
          <p:nvPr/>
        </p:nvSpPr>
        <p:spPr>
          <a:xfrm>
            <a:off x="294900" y="918475"/>
            <a:ext cx="7797900" cy="7143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1"/>
              </a:buClr>
              <a:buSzPts val="1600"/>
              <a:buChar char="●"/>
            </a:pPr>
            <a:r>
              <a:rPr lang="zh-TW" sz="1600">
                <a:solidFill>
                  <a:schemeClr val="dk1"/>
                </a:solidFill>
              </a:rPr>
              <a:t>Correlation between question difficulty and examinee performance</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zh-TW" sz="1600">
                <a:solidFill>
                  <a:schemeClr val="dk1"/>
                </a:solidFill>
              </a:rPr>
              <a:t>Question difficulty is defined as difficulty of target word</a:t>
            </a:r>
            <a:endParaRPr sz="1600">
              <a:solidFill>
                <a:schemeClr val="dk1"/>
              </a:solidFill>
            </a:endParaRPr>
          </a:p>
        </p:txBody>
      </p:sp>
      <p:graphicFrame>
        <p:nvGraphicFramePr>
          <p:cNvPr id="350" name="Google Shape;350;p32"/>
          <p:cNvGraphicFramePr/>
          <p:nvPr/>
        </p:nvGraphicFramePr>
        <p:xfrm>
          <a:off x="5080125" y="2545450"/>
          <a:ext cx="3000000" cy="3000000"/>
        </p:xfrm>
        <a:graphic>
          <a:graphicData uri="http://schemas.openxmlformats.org/drawingml/2006/table">
            <a:tbl>
              <a:tblPr>
                <a:noFill/>
                <a:tableStyleId>{B7B2A739-955B-47CC-8AE1-A9D562660306}</a:tableStyleId>
              </a:tblPr>
              <a:tblGrid>
                <a:gridCol w="1441450"/>
                <a:gridCol w="1417250"/>
              </a:tblGrid>
              <a:tr h="448075">
                <a:tc>
                  <a:txBody>
                    <a:bodyPr/>
                    <a:lstStyle/>
                    <a:p>
                      <a:pPr indent="0" lvl="0" marL="0" rtl="0" algn="ctr">
                        <a:spcBef>
                          <a:spcPts val="0"/>
                        </a:spcBef>
                        <a:spcAft>
                          <a:spcPts val="0"/>
                        </a:spcAft>
                        <a:buClr>
                          <a:schemeClr val="dk1"/>
                        </a:buClr>
                        <a:buSzPts val="1100"/>
                        <a:buFont typeface="Arial"/>
                        <a:buNone/>
                      </a:pPr>
                      <a:r>
                        <a:rPr lang="zh-TW">
                          <a:solidFill>
                            <a:schemeClr val="dk1"/>
                          </a:solidFill>
                        </a:rPr>
                        <a:t>Pearson correlation</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zh-TW">
                          <a:solidFill>
                            <a:schemeClr val="dk1"/>
                          </a:solidFill>
                        </a:rPr>
                        <a:t>𝑝-value</a:t>
                      </a:r>
                      <a:endParaRPr/>
                    </a:p>
                  </a:txBody>
                  <a:tcPr marT="91425" marB="91425" marR="91425" marL="91425"/>
                </a:tc>
              </a:tr>
              <a:tr h="471600">
                <a:tc>
                  <a:txBody>
                    <a:bodyPr/>
                    <a:lstStyle/>
                    <a:p>
                      <a:pPr indent="0" lvl="0" marL="0" rtl="0" algn="ctr">
                        <a:lnSpc>
                          <a:spcPct val="115000"/>
                        </a:lnSpc>
                        <a:spcBef>
                          <a:spcPts val="0"/>
                        </a:spcBef>
                        <a:spcAft>
                          <a:spcPts val="0"/>
                        </a:spcAft>
                        <a:buNone/>
                      </a:pPr>
                      <a:r>
                        <a:rPr lang="zh-TW"/>
                        <a:t>-0.118</a:t>
                      </a:r>
                      <a:endParaRPr/>
                    </a:p>
                  </a:txBody>
                  <a:tcPr marT="91425" marB="91425" marR="91425" marL="91425"/>
                </a:tc>
                <a:tc>
                  <a:txBody>
                    <a:bodyPr/>
                    <a:lstStyle/>
                    <a:p>
                      <a:pPr indent="0" lvl="0" marL="0" rtl="0" algn="ctr">
                        <a:spcBef>
                          <a:spcPts val="0"/>
                        </a:spcBef>
                        <a:spcAft>
                          <a:spcPts val="0"/>
                        </a:spcAft>
                        <a:buNone/>
                      </a:pPr>
                      <a:r>
                        <a:rPr lang="zh-TW"/>
                        <a:t>0.113</a:t>
                      </a:r>
                      <a:endParaRPr/>
                    </a:p>
                  </a:txBody>
                  <a:tcPr marT="91425" marB="91425" marR="91425" marL="91425"/>
                </a:tc>
              </a:tr>
            </a:tbl>
          </a:graphicData>
        </a:graphic>
      </p:graphicFrame>
      <p:pic>
        <p:nvPicPr>
          <p:cNvPr id="351" name="Google Shape;351;p32"/>
          <p:cNvPicPr preferRelativeResize="0"/>
          <p:nvPr/>
        </p:nvPicPr>
        <p:blipFill>
          <a:blip r:embed="rId3">
            <a:alphaModFix/>
          </a:blip>
          <a:stretch>
            <a:fillRect/>
          </a:stretch>
        </p:blipFill>
        <p:spPr>
          <a:xfrm>
            <a:off x="588375" y="1848425"/>
            <a:ext cx="4142151" cy="3104300"/>
          </a:xfrm>
          <a:prstGeom prst="rect">
            <a:avLst/>
          </a:prstGeom>
          <a:noFill/>
          <a:ln>
            <a:noFill/>
          </a:ln>
        </p:spPr>
      </p:pic>
      <p:sp>
        <p:nvSpPr>
          <p:cNvPr id="352" name="Google Shape;352;p32"/>
          <p:cNvSpPr/>
          <p:nvPr/>
        </p:nvSpPr>
        <p:spPr>
          <a:xfrm>
            <a:off x="4841250" y="3676874"/>
            <a:ext cx="2772738" cy="1275858"/>
          </a:xfrm>
          <a:prstGeom prst="irregularSeal2">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t>No significant correlation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358" name="Google Shape;358;p33"/>
          <p:cNvSpPr txBox="1"/>
          <p:nvPr/>
        </p:nvSpPr>
        <p:spPr>
          <a:xfrm>
            <a:off x="294900" y="918475"/>
            <a:ext cx="8177700" cy="4617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Char char="●"/>
            </a:pPr>
            <a:r>
              <a:rPr lang="zh-TW" sz="1800">
                <a:solidFill>
                  <a:schemeClr val="dk1"/>
                </a:solidFill>
              </a:rPr>
              <a:t>The Role of Polysemous Words in Examinee Performance</a:t>
            </a:r>
            <a:endParaRPr sz="1800">
              <a:solidFill>
                <a:schemeClr val="dk1"/>
              </a:solidFill>
            </a:endParaRPr>
          </a:p>
        </p:txBody>
      </p:sp>
      <p:sp>
        <p:nvSpPr>
          <p:cNvPr id="359" name="Google Shape;359;p33"/>
          <p:cNvSpPr txBox="1"/>
          <p:nvPr>
            <p:ph type="title"/>
          </p:nvPr>
        </p:nvSpPr>
        <p:spPr>
          <a:xfrm>
            <a:off x="238175" y="266575"/>
            <a:ext cx="8783100" cy="65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zh-TW" sz="2000">
                <a:latin typeface="Arial"/>
                <a:ea typeface="Arial"/>
                <a:cs typeface="Arial"/>
                <a:sym typeface="Arial"/>
              </a:rPr>
              <a:t>Analysis of Question Types in Which Students Commonly Make Mistakes</a:t>
            </a:r>
            <a:endParaRPr sz="2000">
              <a:latin typeface="Arial"/>
              <a:ea typeface="Arial"/>
              <a:cs typeface="Arial"/>
              <a:sym typeface="Arial"/>
            </a:endParaRPr>
          </a:p>
        </p:txBody>
      </p:sp>
      <p:pic>
        <p:nvPicPr>
          <p:cNvPr id="360" name="Google Shape;360;p33"/>
          <p:cNvPicPr preferRelativeResize="0"/>
          <p:nvPr/>
        </p:nvPicPr>
        <p:blipFill>
          <a:blip r:embed="rId3">
            <a:alphaModFix/>
          </a:blip>
          <a:stretch>
            <a:fillRect/>
          </a:stretch>
        </p:blipFill>
        <p:spPr>
          <a:xfrm>
            <a:off x="357738" y="1535225"/>
            <a:ext cx="8428526" cy="888075"/>
          </a:xfrm>
          <a:prstGeom prst="rect">
            <a:avLst/>
          </a:prstGeom>
          <a:noFill/>
          <a:ln>
            <a:noFill/>
          </a:ln>
        </p:spPr>
      </p:pic>
      <p:pic>
        <p:nvPicPr>
          <p:cNvPr id="361" name="Google Shape;361;p33"/>
          <p:cNvPicPr preferRelativeResize="0"/>
          <p:nvPr/>
        </p:nvPicPr>
        <p:blipFill>
          <a:blip r:embed="rId4">
            <a:alphaModFix/>
          </a:blip>
          <a:stretch>
            <a:fillRect/>
          </a:stretch>
        </p:blipFill>
        <p:spPr>
          <a:xfrm>
            <a:off x="3513425" y="3653575"/>
            <a:ext cx="1308399" cy="1308399"/>
          </a:xfrm>
          <a:prstGeom prst="rect">
            <a:avLst/>
          </a:prstGeom>
          <a:noFill/>
          <a:ln>
            <a:noFill/>
          </a:ln>
        </p:spPr>
      </p:pic>
      <p:sp>
        <p:nvSpPr>
          <p:cNvPr id="362" name="Google Shape;362;p33"/>
          <p:cNvSpPr/>
          <p:nvPr/>
        </p:nvSpPr>
        <p:spPr>
          <a:xfrm>
            <a:off x="1759825" y="2523475"/>
            <a:ext cx="2050500" cy="1130100"/>
          </a:xfrm>
          <a:prstGeom prst="cloudCallout">
            <a:avLst>
              <a:gd fmla="val 66472" name="adj1"/>
              <a:gd fmla="val 57218"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t>Based on the passage, I should choose "破壞"</a:t>
            </a:r>
            <a:endParaRPr/>
          </a:p>
        </p:txBody>
      </p:sp>
      <p:sp>
        <p:nvSpPr>
          <p:cNvPr id="363" name="Google Shape;363;p33"/>
          <p:cNvSpPr/>
          <p:nvPr/>
        </p:nvSpPr>
        <p:spPr>
          <a:xfrm>
            <a:off x="4014200" y="2523525"/>
            <a:ext cx="2935800" cy="1130100"/>
          </a:xfrm>
          <a:prstGeom prst="cloudCallout">
            <a:avLst>
              <a:gd fmla="val -20833" name="adj1"/>
              <a:gd fmla="val 625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t>What is another word that can express     “破壞” besides “destroy”?</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7" name="Shape 367"/>
        <p:cNvGrpSpPr/>
        <p:nvPr/>
      </p:nvGrpSpPr>
      <p:grpSpPr>
        <a:xfrm>
          <a:off x="0" y="0"/>
          <a:ext cx="0" cy="0"/>
          <a:chOff x="0" y="0"/>
          <a:chExt cx="0" cy="0"/>
        </a:xfrm>
      </p:grpSpPr>
      <p:sp>
        <p:nvSpPr>
          <p:cNvPr id="368" name="Google Shape;368;p34"/>
          <p:cNvSpPr/>
          <p:nvPr/>
        </p:nvSpPr>
        <p:spPr>
          <a:xfrm>
            <a:off x="4569775" y="2372075"/>
            <a:ext cx="156000" cy="505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sp>
        <p:nvSpPr>
          <p:cNvPr id="369" name="Google Shape;369;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370" name="Google Shape;370;p34"/>
          <p:cNvSpPr txBox="1"/>
          <p:nvPr/>
        </p:nvSpPr>
        <p:spPr>
          <a:xfrm>
            <a:off x="294900" y="918475"/>
            <a:ext cx="8177700" cy="4617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Char char="●"/>
            </a:pPr>
            <a:r>
              <a:rPr lang="zh-TW" sz="1800">
                <a:solidFill>
                  <a:schemeClr val="dk1"/>
                </a:solidFill>
              </a:rPr>
              <a:t>The Role of Polysemous Words in Examinee Performance</a:t>
            </a:r>
            <a:endParaRPr sz="1800">
              <a:solidFill>
                <a:schemeClr val="dk1"/>
              </a:solidFill>
            </a:endParaRPr>
          </a:p>
        </p:txBody>
      </p:sp>
      <p:grpSp>
        <p:nvGrpSpPr>
          <p:cNvPr id="371" name="Google Shape;371;p34"/>
          <p:cNvGrpSpPr/>
          <p:nvPr/>
        </p:nvGrpSpPr>
        <p:grpSpPr>
          <a:xfrm>
            <a:off x="0" y="3441262"/>
            <a:ext cx="3517500" cy="1326100"/>
            <a:chOff x="301375" y="1408050"/>
            <a:chExt cx="3517500" cy="1326100"/>
          </a:xfrm>
        </p:grpSpPr>
        <p:sp>
          <p:nvSpPr>
            <p:cNvPr id="372" name="Google Shape;372;p34"/>
            <p:cNvSpPr txBox="1"/>
            <p:nvPr/>
          </p:nvSpPr>
          <p:spPr>
            <a:xfrm>
              <a:off x="301375" y="2333950"/>
              <a:ext cx="351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Exam Solutions Written by Professionals</a:t>
              </a:r>
              <a:endParaRPr/>
            </a:p>
          </p:txBody>
        </p:sp>
        <p:pic>
          <p:nvPicPr>
            <p:cNvPr id="373" name="Google Shape;373;p34"/>
            <p:cNvPicPr preferRelativeResize="0"/>
            <p:nvPr/>
          </p:nvPicPr>
          <p:blipFill>
            <a:blip r:embed="rId3">
              <a:alphaModFix/>
            </a:blip>
            <a:stretch>
              <a:fillRect/>
            </a:stretch>
          </p:blipFill>
          <p:spPr>
            <a:xfrm>
              <a:off x="1216050" y="1408050"/>
              <a:ext cx="1037750" cy="1037750"/>
            </a:xfrm>
            <a:prstGeom prst="rect">
              <a:avLst/>
            </a:prstGeom>
            <a:noFill/>
            <a:ln>
              <a:noFill/>
            </a:ln>
          </p:spPr>
        </p:pic>
      </p:grpSp>
      <p:grpSp>
        <p:nvGrpSpPr>
          <p:cNvPr id="374" name="Google Shape;374;p34"/>
          <p:cNvGrpSpPr/>
          <p:nvPr/>
        </p:nvGrpSpPr>
        <p:grpSpPr>
          <a:xfrm>
            <a:off x="1459438" y="2372063"/>
            <a:ext cx="2626200" cy="1124900"/>
            <a:chOff x="455525" y="1330363"/>
            <a:chExt cx="2626200" cy="1124900"/>
          </a:xfrm>
        </p:grpSpPr>
        <p:sp>
          <p:nvSpPr>
            <p:cNvPr id="375" name="Google Shape;375;p34"/>
            <p:cNvSpPr txBox="1"/>
            <p:nvPr/>
          </p:nvSpPr>
          <p:spPr>
            <a:xfrm>
              <a:off x="455525" y="2055063"/>
              <a:ext cx="262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chemeClr val="dk1"/>
                  </a:solidFill>
                </a:rPr>
                <a:t>Stem Filled with Target Word</a:t>
              </a:r>
              <a:endParaRPr>
                <a:solidFill>
                  <a:schemeClr val="dk1"/>
                </a:solidFill>
              </a:endParaRPr>
            </a:p>
          </p:txBody>
        </p:sp>
        <p:pic>
          <p:nvPicPr>
            <p:cNvPr id="376" name="Google Shape;376;p34"/>
            <p:cNvPicPr preferRelativeResize="0"/>
            <p:nvPr/>
          </p:nvPicPr>
          <p:blipFill>
            <a:blip r:embed="rId4">
              <a:alphaModFix/>
            </a:blip>
            <a:stretch>
              <a:fillRect/>
            </a:stretch>
          </p:blipFill>
          <p:spPr>
            <a:xfrm>
              <a:off x="1237488" y="1330363"/>
              <a:ext cx="925925" cy="925925"/>
            </a:xfrm>
            <a:prstGeom prst="rect">
              <a:avLst/>
            </a:prstGeom>
            <a:noFill/>
            <a:ln>
              <a:noFill/>
            </a:ln>
          </p:spPr>
        </p:pic>
      </p:grpSp>
      <p:grpSp>
        <p:nvGrpSpPr>
          <p:cNvPr id="377" name="Google Shape;377;p34"/>
          <p:cNvGrpSpPr/>
          <p:nvPr/>
        </p:nvGrpSpPr>
        <p:grpSpPr>
          <a:xfrm>
            <a:off x="216963" y="1231113"/>
            <a:ext cx="1297500" cy="1028812"/>
            <a:chOff x="587113" y="3321438"/>
            <a:chExt cx="1297500" cy="1028812"/>
          </a:xfrm>
        </p:grpSpPr>
        <p:pic>
          <p:nvPicPr>
            <p:cNvPr id="378" name="Google Shape;378;p34"/>
            <p:cNvPicPr preferRelativeResize="0"/>
            <p:nvPr/>
          </p:nvPicPr>
          <p:blipFill>
            <a:blip r:embed="rId5">
              <a:alphaModFix/>
            </a:blip>
            <a:stretch>
              <a:fillRect/>
            </a:stretch>
          </p:blipFill>
          <p:spPr>
            <a:xfrm>
              <a:off x="772900" y="3321438"/>
              <a:ext cx="925925" cy="925925"/>
            </a:xfrm>
            <a:prstGeom prst="rect">
              <a:avLst/>
            </a:prstGeom>
            <a:noFill/>
            <a:ln>
              <a:noFill/>
            </a:ln>
          </p:spPr>
        </p:pic>
        <p:sp>
          <p:nvSpPr>
            <p:cNvPr id="379" name="Google Shape;379;p34"/>
            <p:cNvSpPr txBox="1"/>
            <p:nvPr/>
          </p:nvSpPr>
          <p:spPr>
            <a:xfrm>
              <a:off x="587113" y="3950050"/>
              <a:ext cx="129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chemeClr val="dk1"/>
                  </a:solidFill>
                </a:rPr>
                <a:t>Target Word</a:t>
              </a:r>
              <a:endParaRPr>
                <a:solidFill>
                  <a:schemeClr val="dk1"/>
                </a:solidFill>
              </a:endParaRPr>
            </a:p>
          </p:txBody>
        </p:sp>
      </p:grpSp>
      <p:grpSp>
        <p:nvGrpSpPr>
          <p:cNvPr id="380" name="Google Shape;380;p34"/>
          <p:cNvGrpSpPr/>
          <p:nvPr/>
        </p:nvGrpSpPr>
        <p:grpSpPr>
          <a:xfrm>
            <a:off x="2241413" y="1315300"/>
            <a:ext cx="925925" cy="1204775"/>
            <a:chOff x="4109038" y="2516875"/>
            <a:chExt cx="925925" cy="1204775"/>
          </a:xfrm>
        </p:grpSpPr>
        <p:pic>
          <p:nvPicPr>
            <p:cNvPr id="381" name="Google Shape;381;p34"/>
            <p:cNvPicPr preferRelativeResize="0"/>
            <p:nvPr/>
          </p:nvPicPr>
          <p:blipFill>
            <a:blip r:embed="rId6">
              <a:alphaModFix/>
            </a:blip>
            <a:stretch>
              <a:fillRect/>
            </a:stretch>
          </p:blipFill>
          <p:spPr>
            <a:xfrm>
              <a:off x="4109038" y="2516875"/>
              <a:ext cx="925925" cy="925925"/>
            </a:xfrm>
            <a:prstGeom prst="rect">
              <a:avLst/>
            </a:prstGeom>
            <a:noFill/>
            <a:ln>
              <a:noFill/>
            </a:ln>
          </p:spPr>
        </p:pic>
        <p:sp>
          <p:nvSpPr>
            <p:cNvPr id="382" name="Google Shape;382;p34"/>
            <p:cNvSpPr txBox="1"/>
            <p:nvPr/>
          </p:nvSpPr>
          <p:spPr>
            <a:xfrm>
              <a:off x="4109104" y="3321450"/>
              <a:ext cx="92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chemeClr val="dk1"/>
                  </a:solidFill>
                </a:rPr>
                <a:t>WordNet</a:t>
              </a:r>
              <a:endParaRPr>
                <a:solidFill>
                  <a:schemeClr val="dk1"/>
                </a:solidFill>
              </a:endParaRPr>
            </a:p>
          </p:txBody>
        </p:sp>
      </p:grpSp>
      <p:grpSp>
        <p:nvGrpSpPr>
          <p:cNvPr id="383" name="Google Shape;383;p34"/>
          <p:cNvGrpSpPr/>
          <p:nvPr/>
        </p:nvGrpSpPr>
        <p:grpSpPr>
          <a:xfrm>
            <a:off x="4182588" y="1231113"/>
            <a:ext cx="1037750" cy="1204775"/>
            <a:chOff x="5189588" y="1524500"/>
            <a:chExt cx="1037750" cy="1204775"/>
          </a:xfrm>
        </p:grpSpPr>
        <p:pic>
          <p:nvPicPr>
            <p:cNvPr id="384" name="Google Shape;384;p34"/>
            <p:cNvPicPr preferRelativeResize="0"/>
            <p:nvPr/>
          </p:nvPicPr>
          <p:blipFill>
            <a:blip r:embed="rId7">
              <a:alphaModFix/>
            </a:blip>
            <a:stretch>
              <a:fillRect/>
            </a:stretch>
          </p:blipFill>
          <p:spPr>
            <a:xfrm>
              <a:off x="5189588" y="1524500"/>
              <a:ext cx="1037750" cy="1037750"/>
            </a:xfrm>
            <a:prstGeom prst="rect">
              <a:avLst/>
            </a:prstGeom>
            <a:noFill/>
            <a:ln>
              <a:noFill/>
            </a:ln>
          </p:spPr>
        </p:pic>
        <p:sp>
          <p:nvSpPr>
            <p:cNvPr id="385" name="Google Shape;385;p34"/>
            <p:cNvSpPr txBox="1"/>
            <p:nvPr/>
          </p:nvSpPr>
          <p:spPr>
            <a:xfrm>
              <a:off x="5189613" y="2329075"/>
              <a:ext cx="103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chemeClr val="dk1"/>
                  </a:solidFill>
                </a:rPr>
                <a:t>Definitions</a:t>
              </a:r>
              <a:endParaRPr>
                <a:solidFill>
                  <a:schemeClr val="dk1"/>
                </a:solidFill>
              </a:endParaRPr>
            </a:p>
          </p:txBody>
        </p:sp>
      </p:grpSp>
      <p:sp>
        <p:nvSpPr>
          <p:cNvPr id="386" name="Google Shape;386;p34"/>
          <p:cNvSpPr txBox="1"/>
          <p:nvPr/>
        </p:nvSpPr>
        <p:spPr>
          <a:xfrm>
            <a:off x="5244342" y="2959438"/>
            <a:ext cx="92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chemeClr val="dk1"/>
                </a:solidFill>
              </a:rPr>
              <a:t>GPT-3.5</a:t>
            </a:r>
            <a:endParaRPr>
              <a:solidFill>
                <a:schemeClr val="dk1"/>
              </a:solidFill>
            </a:endParaRPr>
          </a:p>
        </p:txBody>
      </p:sp>
      <p:sp>
        <p:nvSpPr>
          <p:cNvPr id="387" name="Google Shape;387;p34"/>
          <p:cNvSpPr/>
          <p:nvPr/>
        </p:nvSpPr>
        <p:spPr>
          <a:xfrm>
            <a:off x="1459450" y="1706450"/>
            <a:ext cx="548700" cy="2541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sp>
        <p:nvSpPr>
          <p:cNvPr id="388" name="Google Shape;388;p34"/>
          <p:cNvSpPr/>
          <p:nvPr/>
        </p:nvSpPr>
        <p:spPr>
          <a:xfrm>
            <a:off x="3400625" y="1706450"/>
            <a:ext cx="548700" cy="2541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sp>
        <p:nvSpPr>
          <p:cNvPr id="389" name="Google Shape;389;p34"/>
          <p:cNvSpPr/>
          <p:nvPr/>
        </p:nvSpPr>
        <p:spPr>
          <a:xfrm>
            <a:off x="2241425" y="4088800"/>
            <a:ext cx="2362500" cy="2541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sp>
        <p:nvSpPr>
          <p:cNvPr id="390" name="Google Shape;390;p34"/>
          <p:cNvSpPr txBox="1"/>
          <p:nvPr/>
        </p:nvSpPr>
        <p:spPr>
          <a:xfrm>
            <a:off x="1882525" y="3782200"/>
            <a:ext cx="2961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100">
                <a:solidFill>
                  <a:schemeClr val="dk1"/>
                </a:solidFill>
              </a:rPr>
              <a:t>Extract Chinese Translation of Target Word</a:t>
            </a:r>
            <a:endParaRPr sz="1100">
              <a:solidFill>
                <a:schemeClr val="dk1"/>
              </a:solidFill>
            </a:endParaRPr>
          </a:p>
        </p:txBody>
      </p:sp>
      <p:grpSp>
        <p:nvGrpSpPr>
          <p:cNvPr id="391" name="Google Shape;391;p34"/>
          <p:cNvGrpSpPr/>
          <p:nvPr/>
        </p:nvGrpSpPr>
        <p:grpSpPr>
          <a:xfrm>
            <a:off x="4466813" y="3611900"/>
            <a:ext cx="1549200" cy="1207900"/>
            <a:chOff x="5064738" y="3692350"/>
            <a:chExt cx="1549200" cy="1207900"/>
          </a:xfrm>
        </p:grpSpPr>
        <p:pic>
          <p:nvPicPr>
            <p:cNvPr id="392" name="Google Shape;392;p34"/>
            <p:cNvPicPr preferRelativeResize="0"/>
            <p:nvPr/>
          </p:nvPicPr>
          <p:blipFill>
            <a:blip r:embed="rId8">
              <a:alphaModFix/>
            </a:blip>
            <a:stretch>
              <a:fillRect/>
            </a:stretch>
          </p:blipFill>
          <p:spPr>
            <a:xfrm>
              <a:off x="5376375" y="3692350"/>
              <a:ext cx="925925" cy="925925"/>
            </a:xfrm>
            <a:prstGeom prst="rect">
              <a:avLst/>
            </a:prstGeom>
            <a:noFill/>
            <a:ln>
              <a:noFill/>
            </a:ln>
          </p:spPr>
        </p:pic>
        <p:sp>
          <p:nvSpPr>
            <p:cNvPr id="393" name="Google Shape;393;p34"/>
            <p:cNvSpPr txBox="1"/>
            <p:nvPr/>
          </p:nvSpPr>
          <p:spPr>
            <a:xfrm>
              <a:off x="5064738" y="4500050"/>
              <a:ext cx="154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a:t>Translator</a:t>
              </a:r>
              <a:endParaRPr/>
            </a:p>
          </p:txBody>
        </p:sp>
      </p:grpSp>
      <p:sp>
        <p:nvSpPr>
          <p:cNvPr id="394" name="Google Shape;394;p34"/>
          <p:cNvSpPr/>
          <p:nvPr/>
        </p:nvSpPr>
        <p:spPr>
          <a:xfrm>
            <a:off x="6170150" y="4088800"/>
            <a:ext cx="1297500" cy="2541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395" name="Google Shape;395;p34"/>
          <p:cNvPicPr preferRelativeResize="0"/>
          <p:nvPr/>
        </p:nvPicPr>
        <p:blipFill>
          <a:blip r:embed="rId5">
            <a:alphaModFix/>
          </a:blip>
          <a:stretch>
            <a:fillRect/>
          </a:stretch>
        </p:blipFill>
        <p:spPr>
          <a:xfrm>
            <a:off x="7756600" y="3641350"/>
            <a:ext cx="925925" cy="925925"/>
          </a:xfrm>
          <a:prstGeom prst="rect">
            <a:avLst/>
          </a:prstGeom>
          <a:noFill/>
          <a:ln>
            <a:noFill/>
          </a:ln>
        </p:spPr>
      </p:pic>
      <p:sp>
        <p:nvSpPr>
          <p:cNvPr id="396" name="Google Shape;396;p34"/>
          <p:cNvSpPr txBox="1"/>
          <p:nvPr/>
        </p:nvSpPr>
        <p:spPr>
          <a:xfrm>
            <a:off x="7444963" y="4419600"/>
            <a:ext cx="154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Translated Word</a:t>
            </a:r>
            <a:endParaRPr/>
          </a:p>
        </p:txBody>
      </p:sp>
      <p:sp>
        <p:nvSpPr>
          <p:cNvPr id="397" name="Google Shape;397;p34"/>
          <p:cNvSpPr/>
          <p:nvPr/>
        </p:nvSpPr>
        <p:spPr>
          <a:xfrm>
            <a:off x="3367550" y="2744313"/>
            <a:ext cx="1933500" cy="254100"/>
          </a:xfrm>
          <a:prstGeom prst="rightArrow">
            <a:avLst>
              <a:gd fmla="val 5000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sp>
        <p:nvSpPr>
          <p:cNvPr id="398" name="Google Shape;398;p34"/>
          <p:cNvSpPr txBox="1"/>
          <p:nvPr/>
        </p:nvSpPr>
        <p:spPr>
          <a:xfrm>
            <a:off x="3588875" y="2411338"/>
            <a:ext cx="103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chemeClr val="dk1"/>
                </a:solidFill>
              </a:rPr>
              <a:t>Matched?</a:t>
            </a:r>
            <a:endParaRPr>
              <a:solidFill>
                <a:schemeClr val="dk1"/>
              </a:solidFill>
            </a:endParaRPr>
          </a:p>
        </p:txBody>
      </p:sp>
      <p:grpSp>
        <p:nvGrpSpPr>
          <p:cNvPr id="399" name="Google Shape;399;p34"/>
          <p:cNvGrpSpPr/>
          <p:nvPr/>
        </p:nvGrpSpPr>
        <p:grpSpPr>
          <a:xfrm>
            <a:off x="6561325" y="1960538"/>
            <a:ext cx="1037750" cy="1635875"/>
            <a:chOff x="5189588" y="1524500"/>
            <a:chExt cx="1037750" cy="1635875"/>
          </a:xfrm>
        </p:grpSpPr>
        <p:pic>
          <p:nvPicPr>
            <p:cNvPr id="400" name="Google Shape;400;p34"/>
            <p:cNvPicPr preferRelativeResize="0"/>
            <p:nvPr/>
          </p:nvPicPr>
          <p:blipFill>
            <a:blip r:embed="rId7">
              <a:alphaModFix/>
            </a:blip>
            <a:stretch>
              <a:fillRect/>
            </a:stretch>
          </p:blipFill>
          <p:spPr>
            <a:xfrm>
              <a:off x="5189588" y="1524500"/>
              <a:ext cx="1037750" cy="1037750"/>
            </a:xfrm>
            <a:prstGeom prst="rect">
              <a:avLst/>
            </a:prstGeom>
            <a:noFill/>
            <a:ln>
              <a:noFill/>
            </a:ln>
          </p:spPr>
        </p:pic>
        <p:sp>
          <p:nvSpPr>
            <p:cNvPr id="401" name="Google Shape;401;p34"/>
            <p:cNvSpPr txBox="1"/>
            <p:nvPr/>
          </p:nvSpPr>
          <p:spPr>
            <a:xfrm>
              <a:off x="5189613" y="2329075"/>
              <a:ext cx="1037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chemeClr val="dk1"/>
                  </a:solidFill>
                </a:rPr>
                <a:t>Definition According to Context</a:t>
              </a:r>
              <a:endParaRPr>
                <a:solidFill>
                  <a:schemeClr val="dk1"/>
                </a:solidFill>
              </a:endParaRPr>
            </a:p>
          </p:txBody>
        </p:sp>
      </p:grpSp>
      <p:sp>
        <p:nvSpPr>
          <p:cNvPr id="402" name="Google Shape;402;p34"/>
          <p:cNvSpPr/>
          <p:nvPr/>
        </p:nvSpPr>
        <p:spPr>
          <a:xfrm>
            <a:off x="6016013" y="2637700"/>
            <a:ext cx="548700" cy="2541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sp>
        <p:nvSpPr>
          <p:cNvPr id="403" name="Google Shape;403;p34"/>
          <p:cNvSpPr/>
          <p:nvPr/>
        </p:nvSpPr>
        <p:spPr>
          <a:xfrm>
            <a:off x="7510425" y="2637700"/>
            <a:ext cx="307800" cy="2541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sp>
        <p:nvSpPr>
          <p:cNvPr id="404" name="Google Shape;404;p34"/>
          <p:cNvSpPr/>
          <p:nvPr/>
        </p:nvSpPr>
        <p:spPr>
          <a:xfrm rot="-5400000">
            <a:off x="7876375" y="3399000"/>
            <a:ext cx="686400" cy="2541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sp>
        <p:nvSpPr>
          <p:cNvPr id="405" name="Google Shape;405;p34"/>
          <p:cNvSpPr txBox="1"/>
          <p:nvPr/>
        </p:nvSpPr>
        <p:spPr>
          <a:xfrm>
            <a:off x="7756667" y="2821588"/>
            <a:ext cx="92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chemeClr val="dk1"/>
                </a:solidFill>
              </a:rPr>
              <a:t>GPT-3.5</a:t>
            </a:r>
            <a:endParaRPr>
              <a:solidFill>
                <a:schemeClr val="dk1"/>
              </a:solidFill>
            </a:endParaRPr>
          </a:p>
        </p:txBody>
      </p:sp>
      <p:sp>
        <p:nvSpPr>
          <p:cNvPr id="406" name="Google Shape;406;p34"/>
          <p:cNvSpPr/>
          <p:nvPr/>
        </p:nvSpPr>
        <p:spPr>
          <a:xfrm>
            <a:off x="7570825" y="1115275"/>
            <a:ext cx="1297500" cy="4617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t>Match / Mismatch</a:t>
            </a:r>
            <a:endParaRPr/>
          </a:p>
        </p:txBody>
      </p:sp>
      <p:sp>
        <p:nvSpPr>
          <p:cNvPr id="407" name="Google Shape;407;p34"/>
          <p:cNvSpPr/>
          <p:nvPr/>
        </p:nvSpPr>
        <p:spPr>
          <a:xfrm rot="-5400000">
            <a:off x="7987825" y="1716800"/>
            <a:ext cx="463500" cy="2541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408" name="Google Shape;408;p34"/>
          <p:cNvPicPr preferRelativeResize="0"/>
          <p:nvPr/>
        </p:nvPicPr>
        <p:blipFill>
          <a:blip r:embed="rId9">
            <a:alphaModFix/>
          </a:blip>
          <a:stretch>
            <a:fillRect/>
          </a:stretch>
        </p:blipFill>
        <p:spPr>
          <a:xfrm>
            <a:off x="5369200" y="2490400"/>
            <a:ext cx="548700" cy="548700"/>
          </a:xfrm>
          <a:prstGeom prst="rect">
            <a:avLst/>
          </a:prstGeom>
          <a:noFill/>
          <a:ln>
            <a:noFill/>
          </a:ln>
        </p:spPr>
      </p:pic>
      <p:pic>
        <p:nvPicPr>
          <p:cNvPr id="409" name="Google Shape;409;p34"/>
          <p:cNvPicPr preferRelativeResize="0"/>
          <p:nvPr/>
        </p:nvPicPr>
        <p:blipFill>
          <a:blip r:embed="rId9">
            <a:alphaModFix/>
          </a:blip>
          <a:stretch>
            <a:fillRect/>
          </a:stretch>
        </p:blipFill>
        <p:spPr>
          <a:xfrm>
            <a:off x="7945213" y="2354875"/>
            <a:ext cx="548700" cy="548700"/>
          </a:xfrm>
          <a:prstGeom prst="rect">
            <a:avLst/>
          </a:prstGeom>
          <a:noFill/>
          <a:ln>
            <a:noFill/>
          </a:ln>
        </p:spPr>
      </p:pic>
      <p:sp>
        <p:nvSpPr>
          <p:cNvPr id="410" name="Google Shape;410;p34"/>
          <p:cNvSpPr txBox="1"/>
          <p:nvPr/>
        </p:nvSpPr>
        <p:spPr>
          <a:xfrm>
            <a:off x="216975" y="4683025"/>
            <a:ext cx="657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200"/>
              <a:t>Exam Solutions Written by Professionals</a:t>
            </a:r>
            <a:r>
              <a:rPr lang="zh-TW"/>
              <a:t>: </a:t>
            </a:r>
            <a:r>
              <a:rPr lang="zh-TW" sz="1100" u="sng">
                <a:solidFill>
                  <a:schemeClr val="hlink"/>
                </a:solidFill>
                <a:hlinkClick r:id="rId10"/>
              </a:rPr>
              <a:t>三民學習網－英語資訊網/下載專區 (sanmin.com.tw)</a:t>
            </a:r>
            <a:endParaRPr/>
          </a:p>
        </p:txBody>
      </p:sp>
      <p:sp>
        <p:nvSpPr>
          <p:cNvPr id="411" name="Google Shape;411;p34"/>
          <p:cNvSpPr/>
          <p:nvPr/>
        </p:nvSpPr>
        <p:spPr>
          <a:xfrm flipH="1">
            <a:off x="-125" y="2234850"/>
            <a:ext cx="2045700" cy="1028700"/>
          </a:xfrm>
          <a:prstGeom prst="cloudCallout">
            <a:avLst>
              <a:gd fmla="val -7105" name="adj1"/>
              <a:gd fmla="val 74611"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t>Chinese Translation of the Stem and Target Word</a:t>
            </a:r>
            <a:endParaRPr sz="1200"/>
          </a:p>
        </p:txBody>
      </p:sp>
      <p:sp>
        <p:nvSpPr>
          <p:cNvPr id="412" name="Google Shape;412;p34"/>
          <p:cNvSpPr txBox="1"/>
          <p:nvPr>
            <p:ph type="title"/>
          </p:nvPr>
        </p:nvSpPr>
        <p:spPr>
          <a:xfrm>
            <a:off x="238175" y="266575"/>
            <a:ext cx="8783100" cy="65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zh-TW" sz="2000">
                <a:latin typeface="Arial"/>
                <a:ea typeface="Arial"/>
                <a:cs typeface="Arial"/>
                <a:sym typeface="Arial"/>
              </a:rPr>
              <a:t>Analysis of Question Types in Which Students Commonly Make Mistakes</a:t>
            </a:r>
            <a:endParaRPr sz="2000">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6" name="Shape 416"/>
        <p:cNvGrpSpPr/>
        <p:nvPr/>
      </p:nvGrpSpPr>
      <p:grpSpPr>
        <a:xfrm>
          <a:off x="0" y="0"/>
          <a:ext cx="0" cy="0"/>
          <a:chOff x="0" y="0"/>
          <a:chExt cx="0" cy="0"/>
        </a:xfrm>
      </p:grpSpPr>
      <p:sp>
        <p:nvSpPr>
          <p:cNvPr id="417" name="Google Shape;417;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graphicFrame>
        <p:nvGraphicFramePr>
          <p:cNvPr id="418" name="Google Shape;418;p35"/>
          <p:cNvGraphicFramePr/>
          <p:nvPr/>
        </p:nvGraphicFramePr>
        <p:xfrm>
          <a:off x="1459975" y="2521025"/>
          <a:ext cx="3000000" cy="3000000"/>
        </p:xfrm>
        <a:graphic>
          <a:graphicData uri="http://schemas.openxmlformats.org/drawingml/2006/table">
            <a:tbl>
              <a:tblPr>
                <a:noFill/>
                <a:tableStyleId>{B7B2A739-955B-47CC-8AE1-A9D562660306}</a:tableStyleId>
              </a:tblPr>
              <a:tblGrid>
                <a:gridCol w="3124500"/>
                <a:gridCol w="3099550"/>
              </a:tblGrid>
              <a:tr h="111600">
                <a:tc>
                  <a:txBody>
                    <a:bodyPr/>
                    <a:lstStyle/>
                    <a:p>
                      <a:pPr indent="0" lvl="0" marL="0" rtl="0" algn="ctr">
                        <a:spcBef>
                          <a:spcPts val="0"/>
                        </a:spcBef>
                        <a:spcAft>
                          <a:spcPts val="0"/>
                        </a:spcAft>
                        <a:buNone/>
                      </a:pPr>
                      <a:r>
                        <a:rPr lang="zh-TW"/>
                        <a:t>Student Pass</a:t>
                      </a:r>
                      <a:r>
                        <a:rPr lang="zh-TW"/>
                        <a:t> R</a:t>
                      </a:r>
                      <a:r>
                        <a:rPr lang="zh-TW"/>
                        <a:t>ate of Matched Questions (87.01%)</a:t>
                      </a:r>
                      <a:endParaRPr/>
                    </a:p>
                  </a:txBody>
                  <a:tcPr marT="91425" marB="91425" marR="91425" marL="91425"/>
                </a:tc>
                <a:tc>
                  <a:txBody>
                    <a:bodyPr/>
                    <a:lstStyle/>
                    <a:p>
                      <a:pPr indent="0" lvl="0" marL="0" rtl="0" algn="ctr">
                        <a:spcBef>
                          <a:spcPts val="0"/>
                        </a:spcBef>
                        <a:spcAft>
                          <a:spcPts val="0"/>
                        </a:spcAft>
                        <a:buNone/>
                      </a:pPr>
                      <a:r>
                        <a:rPr lang="zh-TW"/>
                        <a:t>Pass</a:t>
                      </a:r>
                      <a:r>
                        <a:rPr lang="zh-TW"/>
                        <a:t> R</a:t>
                      </a:r>
                      <a:r>
                        <a:rPr lang="zh-TW"/>
                        <a:t>ate of Mismatched Questions (12.99%)</a:t>
                      </a:r>
                      <a:endParaRPr/>
                    </a:p>
                  </a:txBody>
                  <a:tcPr marT="91425" marB="91425" marR="91425" marL="91425"/>
                </a:tc>
              </a:tr>
              <a:tr h="482125">
                <a:tc>
                  <a:txBody>
                    <a:bodyPr/>
                    <a:lstStyle/>
                    <a:p>
                      <a:pPr indent="0" lvl="0" marL="0" rtl="0" algn="ctr">
                        <a:lnSpc>
                          <a:spcPct val="115000"/>
                        </a:lnSpc>
                        <a:spcBef>
                          <a:spcPts val="0"/>
                        </a:spcBef>
                        <a:spcAft>
                          <a:spcPts val="0"/>
                        </a:spcAft>
                        <a:buNone/>
                      </a:pPr>
                      <a:r>
                        <a:rPr lang="zh-TW"/>
                        <a:t>60.01%</a:t>
                      </a:r>
                      <a:endParaRPr/>
                    </a:p>
                  </a:txBody>
                  <a:tcPr marT="91425" marB="91425" marR="91425" marL="91425"/>
                </a:tc>
                <a:tc>
                  <a:txBody>
                    <a:bodyPr/>
                    <a:lstStyle/>
                    <a:p>
                      <a:pPr indent="0" lvl="0" marL="0" rtl="0" algn="ctr">
                        <a:spcBef>
                          <a:spcPts val="0"/>
                        </a:spcBef>
                        <a:spcAft>
                          <a:spcPts val="0"/>
                        </a:spcAft>
                        <a:buNone/>
                      </a:pPr>
                      <a:r>
                        <a:rPr lang="zh-TW"/>
                        <a:t>55.91%</a:t>
                      </a:r>
                      <a:endParaRPr/>
                    </a:p>
                  </a:txBody>
                  <a:tcPr marT="91425" marB="91425" marR="91425" marL="91425"/>
                </a:tc>
              </a:tr>
            </a:tbl>
          </a:graphicData>
        </a:graphic>
      </p:graphicFrame>
      <p:sp>
        <p:nvSpPr>
          <p:cNvPr id="419" name="Google Shape;419;p35"/>
          <p:cNvSpPr txBox="1"/>
          <p:nvPr/>
        </p:nvSpPr>
        <p:spPr>
          <a:xfrm>
            <a:off x="777300" y="1271350"/>
            <a:ext cx="7589400" cy="780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1200"/>
              </a:spcBef>
              <a:spcAft>
                <a:spcPts val="0"/>
              </a:spcAft>
              <a:buClr>
                <a:schemeClr val="dk1"/>
              </a:buClr>
              <a:buSzPts val="1800"/>
              <a:buChar char="●"/>
            </a:pPr>
            <a:r>
              <a:rPr lang="zh-TW" sz="1800">
                <a:solidFill>
                  <a:schemeClr val="dk1"/>
                </a:solidFill>
              </a:rPr>
              <a:t>Target words that are not commonly used to convey the corresponding Chinese meaning in context often confuse students</a:t>
            </a:r>
            <a:endParaRPr sz="1800">
              <a:solidFill>
                <a:schemeClr val="dk1"/>
              </a:solidFill>
            </a:endParaRPr>
          </a:p>
        </p:txBody>
      </p:sp>
      <p:sp>
        <p:nvSpPr>
          <p:cNvPr id="420" name="Google Shape;420;p35"/>
          <p:cNvSpPr txBox="1"/>
          <p:nvPr>
            <p:ph type="title"/>
          </p:nvPr>
        </p:nvSpPr>
        <p:spPr>
          <a:xfrm>
            <a:off x="238175" y="266575"/>
            <a:ext cx="8783100" cy="65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zh-TW" sz="2000">
                <a:latin typeface="Arial"/>
                <a:ea typeface="Arial"/>
                <a:cs typeface="Arial"/>
                <a:sym typeface="Arial"/>
              </a:rPr>
              <a:t>Analysis of Question Types in Which Students Commonly Make Mistakes</a:t>
            </a:r>
            <a:endParaRPr sz="2000">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6"/>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zh-TW" sz="4800">
                <a:latin typeface="Arial"/>
                <a:ea typeface="Arial"/>
                <a:cs typeface="Arial"/>
                <a:sym typeface="Arial"/>
              </a:rPr>
              <a:t>Methodology</a:t>
            </a:r>
            <a:endParaRPr sz="4800">
              <a:latin typeface="Arial"/>
              <a:ea typeface="Arial"/>
              <a:cs typeface="Arial"/>
              <a:sym typeface="Arial"/>
            </a:endParaRPr>
          </a:p>
          <a:p>
            <a:pPr indent="0" lvl="0" marL="0" rtl="0" algn="l">
              <a:spcBef>
                <a:spcPts val="0"/>
              </a:spcBef>
              <a:spcAft>
                <a:spcPts val="0"/>
              </a:spcAft>
              <a:buSzPts val="990"/>
              <a:buNone/>
            </a:pPr>
            <a:r>
              <a:t/>
            </a:r>
            <a:endParaRPr sz="2220"/>
          </a:p>
          <a:p>
            <a:pPr indent="0" lvl="0" marL="0" rtl="0" algn="l">
              <a:spcBef>
                <a:spcPts val="0"/>
              </a:spcBef>
              <a:spcAft>
                <a:spcPts val="0"/>
              </a:spcAft>
              <a:buSzPts val="990"/>
              <a:buNone/>
            </a:pPr>
            <a:r>
              <a:t/>
            </a:r>
            <a:endParaRPr sz="2520"/>
          </a:p>
        </p:txBody>
      </p:sp>
      <p:sp>
        <p:nvSpPr>
          <p:cNvPr id="426" name="Google Shape;426;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solidFill>
                  <a:schemeClr val="accent1"/>
                </a:solidFill>
                <a:latin typeface="Old Standard TT"/>
                <a:ea typeface="Old Standard TT"/>
                <a:cs typeface="Old Standard TT"/>
                <a:sym typeface="Old Standard TT"/>
              </a:rPr>
              <a:t>‹#›</a:t>
            </a:fld>
            <a:endParaRPr>
              <a:solidFill>
                <a:schemeClr val="accent1"/>
              </a:solidFill>
              <a:latin typeface="Old Standard TT"/>
              <a:ea typeface="Old Standard TT"/>
              <a:cs typeface="Old Standard TT"/>
              <a:sym typeface="Old Standard T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 name="Shape 430"/>
        <p:cNvGrpSpPr/>
        <p:nvPr/>
      </p:nvGrpSpPr>
      <p:grpSpPr>
        <a:xfrm>
          <a:off x="0" y="0"/>
          <a:ext cx="0" cy="0"/>
          <a:chOff x="0" y="0"/>
          <a:chExt cx="0" cy="0"/>
        </a:xfrm>
      </p:grpSpPr>
      <p:sp>
        <p:nvSpPr>
          <p:cNvPr id="431" name="Google Shape;431;p37"/>
          <p:cNvSpPr txBox="1"/>
          <p:nvPr>
            <p:ph type="title"/>
          </p:nvPr>
        </p:nvSpPr>
        <p:spPr>
          <a:xfrm>
            <a:off x="587125" y="266575"/>
            <a:ext cx="7505700" cy="651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latin typeface="Arial"/>
                <a:ea typeface="Arial"/>
                <a:cs typeface="Arial"/>
                <a:sym typeface="Arial"/>
              </a:rPr>
              <a:t>ISSR Framework</a:t>
            </a:r>
            <a:endParaRPr>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432" name="Google Shape;432;p37"/>
          <p:cNvPicPr preferRelativeResize="0"/>
          <p:nvPr/>
        </p:nvPicPr>
        <p:blipFill>
          <a:blip r:embed="rId3">
            <a:alphaModFix/>
          </a:blip>
          <a:stretch>
            <a:fillRect/>
          </a:stretch>
        </p:blipFill>
        <p:spPr>
          <a:xfrm>
            <a:off x="152400" y="1082525"/>
            <a:ext cx="8839198" cy="3509768"/>
          </a:xfrm>
          <a:prstGeom prst="rect">
            <a:avLst/>
          </a:prstGeom>
          <a:noFill/>
          <a:ln>
            <a:noFill/>
          </a:ln>
        </p:spPr>
      </p:pic>
      <p:sp>
        <p:nvSpPr>
          <p:cNvPr id="433" name="Google Shape;433;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7" name="Shape 437"/>
        <p:cNvGrpSpPr/>
        <p:nvPr/>
      </p:nvGrpSpPr>
      <p:grpSpPr>
        <a:xfrm>
          <a:off x="0" y="0"/>
          <a:ext cx="0" cy="0"/>
          <a:chOff x="0" y="0"/>
          <a:chExt cx="0" cy="0"/>
        </a:xfrm>
      </p:grpSpPr>
      <p:sp>
        <p:nvSpPr>
          <p:cNvPr id="438" name="Google Shape;438;p38"/>
          <p:cNvSpPr txBox="1"/>
          <p:nvPr>
            <p:ph type="title"/>
          </p:nvPr>
        </p:nvSpPr>
        <p:spPr>
          <a:xfrm>
            <a:off x="587125" y="266575"/>
            <a:ext cx="7505700" cy="651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latin typeface="Arial"/>
                <a:ea typeface="Arial"/>
                <a:cs typeface="Arial"/>
                <a:sym typeface="Arial"/>
              </a:rPr>
              <a:t>Distractor Generator</a:t>
            </a:r>
            <a:endParaRPr>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439" name="Google Shape;439;p38"/>
          <p:cNvPicPr preferRelativeResize="0"/>
          <p:nvPr/>
        </p:nvPicPr>
        <p:blipFill>
          <a:blip r:embed="rId3">
            <a:alphaModFix/>
          </a:blip>
          <a:stretch>
            <a:fillRect/>
          </a:stretch>
        </p:blipFill>
        <p:spPr>
          <a:xfrm>
            <a:off x="1697600" y="886148"/>
            <a:ext cx="5748807" cy="2282676"/>
          </a:xfrm>
          <a:prstGeom prst="rect">
            <a:avLst/>
          </a:prstGeom>
          <a:noFill/>
          <a:ln>
            <a:noFill/>
          </a:ln>
        </p:spPr>
      </p:pic>
      <p:sp>
        <p:nvSpPr>
          <p:cNvPr id="440" name="Google Shape;440;p38"/>
          <p:cNvSpPr/>
          <p:nvPr/>
        </p:nvSpPr>
        <p:spPr>
          <a:xfrm>
            <a:off x="1893775" y="918475"/>
            <a:ext cx="4421100" cy="748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441" name="Google Shape;441;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442" name="Google Shape;442;p38"/>
          <p:cNvSpPr txBox="1"/>
          <p:nvPr/>
        </p:nvSpPr>
        <p:spPr>
          <a:xfrm>
            <a:off x="484800" y="3339025"/>
            <a:ext cx="3964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chemeClr val="dk1"/>
                </a:solidFill>
              </a:rPr>
              <a:t>Distractor Generator:</a:t>
            </a:r>
            <a:endParaRPr>
              <a:solidFill>
                <a:schemeClr val="dk1"/>
              </a:solidFill>
            </a:endParaRPr>
          </a:p>
          <a:p>
            <a:pPr indent="-317500" lvl="0" marL="457200" rtl="0" algn="l">
              <a:spcBef>
                <a:spcPts val="0"/>
              </a:spcBef>
              <a:spcAft>
                <a:spcPts val="0"/>
              </a:spcAft>
              <a:buClr>
                <a:schemeClr val="dk1"/>
              </a:buClr>
              <a:buSzPts val="1400"/>
              <a:buChar char="●"/>
            </a:pPr>
            <a:r>
              <a:rPr lang="zh-TW">
                <a:solidFill>
                  <a:schemeClr val="dk1"/>
                </a:solidFill>
              </a:rPr>
              <a:t>BERT fine-tuned on CLOTH dataset</a:t>
            </a:r>
            <a:endParaRPr>
              <a:solidFill>
                <a:schemeClr val="dk1"/>
              </a:solidFill>
            </a:endParaRPr>
          </a:p>
          <a:p>
            <a:pPr indent="-317500" lvl="1" marL="914400" rtl="0" algn="l">
              <a:spcBef>
                <a:spcPts val="0"/>
              </a:spcBef>
              <a:spcAft>
                <a:spcPts val="0"/>
              </a:spcAft>
              <a:buClr>
                <a:schemeClr val="dk1"/>
              </a:buClr>
              <a:buSzPts val="1400"/>
              <a:buChar char="○"/>
            </a:pPr>
            <a:r>
              <a:rPr lang="zh-TW">
                <a:solidFill>
                  <a:schemeClr val="dk1"/>
                </a:solidFill>
              </a:rPr>
              <a:t>CDGP-CDG model</a:t>
            </a:r>
            <a:endParaRPr>
              <a:solidFill>
                <a:schemeClr val="dk1"/>
              </a:solidFill>
            </a:endParaRPr>
          </a:p>
          <a:p>
            <a:pPr indent="0" lvl="0" marL="0" rtl="0" algn="l">
              <a:spcBef>
                <a:spcPts val="0"/>
              </a:spcBef>
              <a:spcAft>
                <a:spcPts val="0"/>
              </a:spcAft>
              <a:buNone/>
            </a:pPr>
            <a:r>
              <a:rPr lang="zh-TW">
                <a:solidFill>
                  <a:schemeClr val="dk1"/>
                </a:solidFill>
              </a:rPr>
              <a:t>Input Format:</a:t>
            </a:r>
            <a:endParaRPr>
              <a:solidFill>
                <a:schemeClr val="dk1"/>
              </a:solidFill>
            </a:endParaRPr>
          </a:p>
          <a:p>
            <a:pPr indent="-317500" lvl="0" marL="457200" rtl="0" algn="l">
              <a:spcBef>
                <a:spcPts val="0"/>
              </a:spcBef>
              <a:spcAft>
                <a:spcPts val="0"/>
              </a:spcAft>
              <a:buClr>
                <a:schemeClr val="dk1"/>
              </a:buClr>
              <a:buSzPts val="1400"/>
              <a:buChar char="●"/>
            </a:pPr>
            <a:r>
              <a:rPr lang="zh-TW">
                <a:solidFill>
                  <a:schemeClr val="dk1"/>
                </a:solidFill>
              </a:rPr>
              <a:t>&lt;Stem&gt;[SEP]&lt;Target Word&gt;</a:t>
            </a:r>
            <a:endParaRPr>
              <a:solidFill>
                <a:schemeClr val="dk1"/>
              </a:solidFill>
            </a:endParaRPr>
          </a:p>
        </p:txBody>
      </p:sp>
      <p:sp>
        <p:nvSpPr>
          <p:cNvPr id="443" name="Google Shape;443;p38"/>
          <p:cNvSpPr txBox="1"/>
          <p:nvPr/>
        </p:nvSpPr>
        <p:spPr>
          <a:xfrm>
            <a:off x="4568700" y="3339025"/>
            <a:ext cx="4090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chemeClr val="dk1"/>
                </a:solidFill>
              </a:rPr>
              <a:t>Sources of Selection Rules</a:t>
            </a:r>
            <a:endParaRPr>
              <a:solidFill>
                <a:schemeClr val="dk1"/>
              </a:solidFill>
            </a:endParaRPr>
          </a:p>
          <a:p>
            <a:pPr indent="-317500" lvl="0" marL="457200" rtl="0" algn="l">
              <a:spcBef>
                <a:spcPts val="0"/>
              </a:spcBef>
              <a:spcAft>
                <a:spcPts val="0"/>
              </a:spcAft>
              <a:buClr>
                <a:schemeClr val="dk1"/>
              </a:buClr>
              <a:buSzPts val="1400"/>
              <a:buChar char="●"/>
            </a:pPr>
            <a:r>
              <a:rPr lang="zh-TW">
                <a:solidFill>
                  <a:schemeClr val="dk1"/>
                </a:solidFill>
              </a:rPr>
              <a:t>Results obtained from data analysis</a:t>
            </a:r>
            <a:endParaRPr>
              <a:solidFill>
                <a:schemeClr val="dk1"/>
              </a:solidFill>
            </a:endParaRPr>
          </a:p>
          <a:p>
            <a:pPr indent="-317500" lvl="0" marL="457200" rtl="0" algn="l">
              <a:spcBef>
                <a:spcPts val="0"/>
              </a:spcBef>
              <a:spcAft>
                <a:spcPts val="0"/>
              </a:spcAft>
              <a:buClr>
                <a:schemeClr val="dk1"/>
              </a:buClr>
              <a:buSzPts val="1400"/>
              <a:buFont typeface="Old Standard TT"/>
              <a:buChar char="●"/>
            </a:pPr>
            <a:r>
              <a:rPr lang="zh-TW">
                <a:solidFill>
                  <a:schemeClr val="dk1"/>
                </a:solidFill>
              </a:rPr>
              <a:t>Criterias mentioned in </a:t>
            </a:r>
            <a:r>
              <a:rPr i="1" lang="zh-TW">
                <a:solidFill>
                  <a:schemeClr val="dk1"/>
                </a:solidFill>
              </a:rPr>
              <a:t>Writing English language tests</a:t>
            </a:r>
            <a:endParaRPr i="1">
              <a:solidFill>
                <a:schemeClr val="dk1"/>
              </a:solidFill>
            </a:endParaRPr>
          </a:p>
        </p:txBody>
      </p:sp>
      <p:sp>
        <p:nvSpPr>
          <p:cNvPr id="444" name="Google Shape;444;p38"/>
          <p:cNvSpPr txBox="1"/>
          <p:nvPr/>
        </p:nvSpPr>
        <p:spPr>
          <a:xfrm>
            <a:off x="160050" y="4622175"/>
            <a:ext cx="8823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i="1" lang="zh-TW" sz="1000">
                <a:solidFill>
                  <a:srgbClr val="666666"/>
                </a:solidFill>
              </a:rPr>
              <a:t>Writing English language tests</a:t>
            </a:r>
            <a:r>
              <a:rPr lang="zh-TW" sz="1000">
                <a:solidFill>
                  <a:srgbClr val="666666"/>
                </a:solidFill>
              </a:rPr>
              <a:t>: John Brian Heaton. 1988. Writing English language tests. Longman.</a:t>
            </a:r>
            <a:endParaRPr sz="1000">
              <a:solidFill>
                <a:srgbClr val="666666"/>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8" name="Shape 448"/>
        <p:cNvGrpSpPr/>
        <p:nvPr/>
      </p:nvGrpSpPr>
      <p:grpSpPr>
        <a:xfrm>
          <a:off x="0" y="0"/>
          <a:ext cx="0" cy="0"/>
          <a:chOff x="0" y="0"/>
          <a:chExt cx="0" cy="0"/>
        </a:xfrm>
      </p:grpSpPr>
      <p:sp>
        <p:nvSpPr>
          <p:cNvPr id="449" name="Google Shape;449;p39"/>
          <p:cNvSpPr txBox="1"/>
          <p:nvPr>
            <p:ph type="title"/>
          </p:nvPr>
        </p:nvSpPr>
        <p:spPr>
          <a:xfrm>
            <a:off x="587125" y="266575"/>
            <a:ext cx="7505700" cy="651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latin typeface="Arial"/>
                <a:ea typeface="Arial"/>
                <a:cs typeface="Arial"/>
                <a:sym typeface="Arial"/>
              </a:rPr>
              <a:t>Distractor Selector</a:t>
            </a:r>
            <a:endParaRPr>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450" name="Google Shape;450;p39"/>
          <p:cNvPicPr preferRelativeResize="0"/>
          <p:nvPr/>
        </p:nvPicPr>
        <p:blipFill>
          <a:blip r:embed="rId3">
            <a:alphaModFix/>
          </a:blip>
          <a:stretch>
            <a:fillRect/>
          </a:stretch>
        </p:blipFill>
        <p:spPr>
          <a:xfrm>
            <a:off x="48600" y="1493610"/>
            <a:ext cx="5748807" cy="2282676"/>
          </a:xfrm>
          <a:prstGeom prst="rect">
            <a:avLst/>
          </a:prstGeom>
          <a:noFill/>
          <a:ln>
            <a:noFill/>
          </a:ln>
        </p:spPr>
      </p:pic>
      <p:sp>
        <p:nvSpPr>
          <p:cNvPr id="451" name="Google Shape;451;p39"/>
          <p:cNvSpPr/>
          <p:nvPr/>
        </p:nvSpPr>
        <p:spPr>
          <a:xfrm>
            <a:off x="524375" y="2260538"/>
            <a:ext cx="4928100" cy="748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452" name="Google Shape;452;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453" name="Google Shape;453;p39"/>
          <p:cNvPicPr preferRelativeResize="0"/>
          <p:nvPr/>
        </p:nvPicPr>
        <p:blipFill>
          <a:blip r:embed="rId4">
            <a:alphaModFix/>
          </a:blip>
          <a:stretch>
            <a:fillRect/>
          </a:stretch>
        </p:blipFill>
        <p:spPr>
          <a:xfrm>
            <a:off x="5797396" y="1387575"/>
            <a:ext cx="3311050" cy="2494745"/>
          </a:xfrm>
          <a:prstGeom prst="rect">
            <a:avLst/>
          </a:prstGeom>
          <a:noFill/>
          <a:ln>
            <a:noFill/>
          </a:ln>
        </p:spPr>
      </p:pic>
      <p:sp>
        <p:nvSpPr>
          <p:cNvPr id="454" name="Google Shape;454;p39"/>
          <p:cNvSpPr/>
          <p:nvPr/>
        </p:nvSpPr>
        <p:spPr>
          <a:xfrm>
            <a:off x="6274200" y="1527450"/>
            <a:ext cx="990300" cy="168900"/>
          </a:xfrm>
          <a:prstGeom prst="rect">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sp>
        <p:nvSpPr>
          <p:cNvPr id="455" name="Google Shape;455;p39"/>
          <p:cNvSpPr/>
          <p:nvPr/>
        </p:nvSpPr>
        <p:spPr>
          <a:xfrm>
            <a:off x="5849925" y="1941975"/>
            <a:ext cx="990300" cy="168900"/>
          </a:xfrm>
          <a:prstGeom prst="rect">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sp>
        <p:nvSpPr>
          <p:cNvPr id="456" name="Google Shape;456;p39"/>
          <p:cNvSpPr/>
          <p:nvPr/>
        </p:nvSpPr>
        <p:spPr>
          <a:xfrm>
            <a:off x="5891650" y="2210875"/>
            <a:ext cx="990300" cy="168900"/>
          </a:xfrm>
          <a:prstGeom prst="rect">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sp>
        <p:nvSpPr>
          <p:cNvPr id="457" name="Google Shape;457;p39"/>
          <p:cNvSpPr txBox="1"/>
          <p:nvPr/>
        </p:nvSpPr>
        <p:spPr>
          <a:xfrm>
            <a:off x="635550" y="3958050"/>
            <a:ext cx="38688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lang="zh-TW">
                <a:solidFill>
                  <a:schemeClr val="dk1"/>
                </a:solidFill>
              </a:rPr>
              <a:t>We use an LLM as the distractor selector</a:t>
            </a:r>
            <a:endParaRPr>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1" name="Shape 461"/>
        <p:cNvGrpSpPr/>
        <p:nvPr/>
      </p:nvGrpSpPr>
      <p:grpSpPr>
        <a:xfrm>
          <a:off x="0" y="0"/>
          <a:ext cx="0" cy="0"/>
          <a:chOff x="0" y="0"/>
          <a:chExt cx="0" cy="0"/>
        </a:xfrm>
      </p:grpSpPr>
      <p:sp>
        <p:nvSpPr>
          <p:cNvPr id="462" name="Google Shape;462;p40"/>
          <p:cNvSpPr txBox="1"/>
          <p:nvPr>
            <p:ph type="title"/>
          </p:nvPr>
        </p:nvSpPr>
        <p:spPr>
          <a:xfrm>
            <a:off x="587125" y="266575"/>
            <a:ext cx="7505700" cy="651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latin typeface="Arial"/>
                <a:ea typeface="Arial"/>
                <a:cs typeface="Arial"/>
                <a:sym typeface="Arial"/>
              </a:rPr>
              <a:t>Distractor Validator</a:t>
            </a:r>
            <a:endParaRPr>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463" name="Google Shape;463;p40"/>
          <p:cNvPicPr preferRelativeResize="0"/>
          <p:nvPr/>
        </p:nvPicPr>
        <p:blipFill>
          <a:blip r:embed="rId3">
            <a:alphaModFix/>
          </a:blip>
          <a:stretch>
            <a:fillRect/>
          </a:stretch>
        </p:blipFill>
        <p:spPr>
          <a:xfrm>
            <a:off x="1685950" y="740523"/>
            <a:ext cx="5748807" cy="2282676"/>
          </a:xfrm>
          <a:prstGeom prst="rect">
            <a:avLst/>
          </a:prstGeom>
          <a:noFill/>
          <a:ln>
            <a:noFill/>
          </a:ln>
        </p:spPr>
      </p:pic>
      <p:sp>
        <p:nvSpPr>
          <p:cNvPr id="464" name="Google Shape;464;p40"/>
          <p:cNvSpPr/>
          <p:nvPr/>
        </p:nvSpPr>
        <p:spPr>
          <a:xfrm>
            <a:off x="1685950" y="2220600"/>
            <a:ext cx="3831000" cy="774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465" name="Google Shape;465;p40"/>
          <p:cNvSpPr/>
          <p:nvPr/>
        </p:nvSpPr>
        <p:spPr>
          <a:xfrm flipH="1">
            <a:off x="1107400" y="1289125"/>
            <a:ext cx="908700" cy="651900"/>
          </a:xfrm>
          <a:prstGeom prst="cloudCallout">
            <a:avLst>
              <a:gd fmla="val -80128" name="adj1"/>
              <a:gd fmla="val 30342"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100">
                <a:latin typeface="Nunito"/>
                <a:ea typeface="Nunito"/>
                <a:cs typeface="Nunito"/>
                <a:sym typeface="Nunito"/>
              </a:rPr>
              <a:t>Valid?</a:t>
            </a:r>
            <a:endParaRPr sz="1100">
              <a:latin typeface="Nunito"/>
              <a:ea typeface="Nunito"/>
              <a:cs typeface="Nunito"/>
              <a:sym typeface="Nunito"/>
            </a:endParaRPr>
          </a:p>
        </p:txBody>
      </p:sp>
      <p:grpSp>
        <p:nvGrpSpPr>
          <p:cNvPr id="466" name="Google Shape;466;p40"/>
          <p:cNvGrpSpPr/>
          <p:nvPr/>
        </p:nvGrpSpPr>
        <p:grpSpPr>
          <a:xfrm>
            <a:off x="89299" y="3925170"/>
            <a:ext cx="5038461" cy="1034380"/>
            <a:chOff x="1462725" y="3529353"/>
            <a:chExt cx="6569050" cy="1708872"/>
          </a:xfrm>
        </p:grpSpPr>
        <p:grpSp>
          <p:nvGrpSpPr>
            <p:cNvPr id="467" name="Google Shape;467;p40"/>
            <p:cNvGrpSpPr/>
            <p:nvPr/>
          </p:nvGrpSpPr>
          <p:grpSpPr>
            <a:xfrm>
              <a:off x="3695546" y="3529353"/>
              <a:ext cx="2099404" cy="1298291"/>
              <a:chOff x="3178684" y="3185653"/>
              <a:chExt cx="2099404" cy="1298291"/>
            </a:xfrm>
          </p:grpSpPr>
          <p:sp>
            <p:nvSpPr>
              <p:cNvPr id="468" name="Google Shape;468;p40"/>
              <p:cNvSpPr/>
              <p:nvPr/>
            </p:nvSpPr>
            <p:spPr>
              <a:xfrm>
                <a:off x="3380675" y="4240644"/>
                <a:ext cx="878700" cy="243300"/>
              </a:xfrm>
              <a:prstGeom prst="roundRect">
                <a:avLst>
                  <a:gd fmla="val 16667" name="adj"/>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900">
                    <a:latin typeface="Nunito"/>
                    <a:ea typeface="Nunito"/>
                    <a:cs typeface="Nunito"/>
                    <a:sym typeface="Nunito"/>
                  </a:rPr>
                  <a:t>Result</a:t>
                </a:r>
                <a:endParaRPr sz="900">
                  <a:latin typeface="Nunito"/>
                  <a:ea typeface="Nunito"/>
                  <a:cs typeface="Nunito"/>
                  <a:sym typeface="Nunito"/>
                </a:endParaRPr>
              </a:p>
            </p:txBody>
          </p:sp>
          <p:cxnSp>
            <p:nvCxnSpPr>
              <p:cNvPr id="469" name="Google Shape;469;p40"/>
              <p:cNvCxnSpPr>
                <a:stCxn id="468" idx="0"/>
                <a:endCxn id="470" idx="2"/>
              </p:cNvCxnSpPr>
              <p:nvPr/>
            </p:nvCxnSpPr>
            <p:spPr>
              <a:xfrm rot="10800000">
                <a:off x="3820025" y="4029444"/>
                <a:ext cx="0" cy="211200"/>
              </a:xfrm>
              <a:prstGeom prst="straightConnector1">
                <a:avLst/>
              </a:prstGeom>
              <a:noFill/>
              <a:ln cap="flat" cmpd="sng" w="9525">
                <a:solidFill>
                  <a:srgbClr val="222529"/>
                </a:solidFill>
                <a:prstDash val="solid"/>
                <a:round/>
                <a:headEnd len="med" w="med" type="none"/>
                <a:tailEnd len="med" w="med" type="triangle"/>
              </a:ln>
            </p:spPr>
          </p:cxnSp>
          <p:sp>
            <p:nvSpPr>
              <p:cNvPr id="470" name="Google Shape;470;p40"/>
              <p:cNvSpPr/>
              <p:nvPr/>
            </p:nvSpPr>
            <p:spPr>
              <a:xfrm>
                <a:off x="3380675" y="3786262"/>
                <a:ext cx="878700" cy="243300"/>
              </a:xfrm>
              <a:prstGeom prst="roundRect">
                <a:avLst>
                  <a:gd fmla="val 16667" name="adj"/>
                </a:avLst>
              </a:prstGeom>
              <a:solidFill>
                <a:srgbClr val="D9D2E9"/>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900">
                    <a:latin typeface="Nunito"/>
                    <a:ea typeface="Nunito"/>
                    <a:cs typeface="Nunito"/>
                    <a:sym typeface="Nunito"/>
                  </a:rPr>
                  <a:t>Model</a:t>
                </a:r>
                <a:endParaRPr sz="900">
                  <a:latin typeface="Nunito"/>
                  <a:ea typeface="Nunito"/>
                  <a:cs typeface="Nunito"/>
                  <a:sym typeface="Nunito"/>
                </a:endParaRPr>
              </a:p>
            </p:txBody>
          </p:sp>
          <p:sp>
            <p:nvSpPr>
              <p:cNvPr id="471" name="Google Shape;471;p40"/>
              <p:cNvSpPr/>
              <p:nvPr/>
            </p:nvSpPr>
            <p:spPr>
              <a:xfrm>
                <a:off x="4399388" y="3786249"/>
                <a:ext cx="878700" cy="243300"/>
              </a:xfrm>
              <a:prstGeom prst="roundRect">
                <a:avLst>
                  <a:gd fmla="val 16667" name="adj"/>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900">
                    <a:latin typeface="Nunito"/>
                    <a:ea typeface="Nunito"/>
                    <a:cs typeface="Nunito"/>
                    <a:sym typeface="Nunito"/>
                  </a:rPr>
                  <a:t>Criteria</a:t>
                </a:r>
                <a:endParaRPr sz="900">
                  <a:latin typeface="Nunito"/>
                  <a:ea typeface="Nunito"/>
                  <a:cs typeface="Nunito"/>
                  <a:sym typeface="Nunito"/>
                </a:endParaRPr>
              </a:p>
            </p:txBody>
          </p:sp>
          <p:sp>
            <p:nvSpPr>
              <p:cNvPr id="472" name="Google Shape;472;p40"/>
              <p:cNvSpPr/>
              <p:nvPr/>
            </p:nvSpPr>
            <p:spPr>
              <a:xfrm>
                <a:off x="3380659" y="3185653"/>
                <a:ext cx="878700" cy="295200"/>
              </a:xfrm>
              <a:prstGeom prst="roundRect">
                <a:avLst>
                  <a:gd fmla="val 16667" name="adj"/>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700">
                    <a:latin typeface="Nunito"/>
                    <a:ea typeface="Nunito"/>
                    <a:cs typeface="Nunito"/>
                    <a:sym typeface="Nunito"/>
                  </a:rPr>
                  <a:t>Better Result</a:t>
                </a:r>
                <a:endParaRPr sz="700">
                  <a:latin typeface="Nunito"/>
                  <a:ea typeface="Nunito"/>
                  <a:cs typeface="Nunito"/>
                  <a:sym typeface="Nunito"/>
                </a:endParaRPr>
              </a:p>
            </p:txBody>
          </p:sp>
          <p:cxnSp>
            <p:nvCxnSpPr>
              <p:cNvPr id="473" name="Google Shape;473;p40"/>
              <p:cNvCxnSpPr>
                <a:stCxn id="471" idx="1"/>
                <a:endCxn id="470" idx="3"/>
              </p:cNvCxnSpPr>
              <p:nvPr/>
            </p:nvCxnSpPr>
            <p:spPr>
              <a:xfrm rot="10800000">
                <a:off x="4259288" y="3907899"/>
                <a:ext cx="140100" cy="0"/>
              </a:xfrm>
              <a:prstGeom prst="straightConnector1">
                <a:avLst/>
              </a:prstGeom>
              <a:noFill/>
              <a:ln cap="flat" cmpd="sng" w="9525">
                <a:solidFill>
                  <a:srgbClr val="222529"/>
                </a:solidFill>
                <a:prstDash val="solid"/>
                <a:round/>
                <a:headEnd len="med" w="med" type="none"/>
                <a:tailEnd len="med" w="med" type="triangle"/>
              </a:ln>
            </p:spPr>
          </p:cxnSp>
          <p:cxnSp>
            <p:nvCxnSpPr>
              <p:cNvPr id="474" name="Google Shape;474;p40"/>
              <p:cNvCxnSpPr>
                <a:stCxn id="470" idx="0"/>
                <a:endCxn id="472" idx="2"/>
              </p:cNvCxnSpPr>
              <p:nvPr/>
            </p:nvCxnSpPr>
            <p:spPr>
              <a:xfrm rot="10800000">
                <a:off x="3820025" y="3480862"/>
                <a:ext cx="0" cy="305400"/>
              </a:xfrm>
              <a:prstGeom prst="straightConnector1">
                <a:avLst/>
              </a:prstGeom>
              <a:noFill/>
              <a:ln cap="flat" cmpd="sng" w="9525">
                <a:solidFill>
                  <a:srgbClr val="222529"/>
                </a:solidFill>
                <a:prstDash val="solid"/>
                <a:round/>
                <a:headEnd len="med" w="med" type="none"/>
                <a:tailEnd len="med" w="med" type="triangle"/>
              </a:ln>
            </p:spPr>
          </p:cxnSp>
          <p:cxnSp>
            <p:nvCxnSpPr>
              <p:cNvPr id="475" name="Google Shape;475;p40"/>
              <p:cNvCxnSpPr>
                <a:stCxn id="472" idx="1"/>
                <a:endCxn id="476" idx="3"/>
              </p:cNvCxnSpPr>
              <p:nvPr/>
            </p:nvCxnSpPr>
            <p:spPr>
              <a:xfrm rot="10800000">
                <a:off x="3182659" y="3333253"/>
                <a:ext cx="198000" cy="0"/>
              </a:xfrm>
              <a:prstGeom prst="straightConnector1">
                <a:avLst/>
              </a:prstGeom>
              <a:noFill/>
              <a:ln cap="flat" cmpd="sng" w="9525">
                <a:solidFill>
                  <a:srgbClr val="222529"/>
                </a:solidFill>
                <a:prstDash val="solid"/>
                <a:round/>
                <a:headEnd len="med" w="med" type="none"/>
                <a:tailEnd len="med" w="med" type="none"/>
              </a:ln>
            </p:spPr>
          </p:cxnSp>
          <p:cxnSp>
            <p:nvCxnSpPr>
              <p:cNvPr id="477" name="Google Shape;477;p40"/>
              <p:cNvCxnSpPr/>
              <p:nvPr/>
            </p:nvCxnSpPr>
            <p:spPr>
              <a:xfrm flipH="1">
                <a:off x="3178684" y="3320553"/>
                <a:ext cx="7500" cy="1068000"/>
              </a:xfrm>
              <a:prstGeom prst="straightConnector1">
                <a:avLst/>
              </a:prstGeom>
              <a:noFill/>
              <a:ln cap="flat" cmpd="sng" w="9525">
                <a:solidFill>
                  <a:srgbClr val="222529"/>
                </a:solidFill>
                <a:prstDash val="solid"/>
                <a:round/>
                <a:headEnd len="med" w="med" type="none"/>
                <a:tailEnd len="med" w="med" type="none"/>
              </a:ln>
            </p:spPr>
          </p:cxnSp>
          <p:cxnSp>
            <p:nvCxnSpPr>
              <p:cNvPr id="478" name="Google Shape;478;p40"/>
              <p:cNvCxnSpPr>
                <a:stCxn id="479" idx="3"/>
                <a:endCxn id="468" idx="1"/>
              </p:cNvCxnSpPr>
              <p:nvPr/>
            </p:nvCxnSpPr>
            <p:spPr>
              <a:xfrm>
                <a:off x="3182675" y="4362294"/>
                <a:ext cx="198000" cy="0"/>
              </a:xfrm>
              <a:prstGeom prst="straightConnector1">
                <a:avLst/>
              </a:prstGeom>
              <a:noFill/>
              <a:ln cap="flat" cmpd="sng" w="9525">
                <a:solidFill>
                  <a:srgbClr val="222529"/>
                </a:solidFill>
                <a:prstDash val="solid"/>
                <a:round/>
                <a:headEnd len="med" w="med" type="none"/>
                <a:tailEnd len="med" w="med" type="triangle"/>
              </a:ln>
            </p:spPr>
          </p:cxnSp>
        </p:grpSp>
        <p:sp>
          <p:nvSpPr>
            <p:cNvPr id="480" name="Google Shape;480;p40"/>
            <p:cNvSpPr/>
            <p:nvPr/>
          </p:nvSpPr>
          <p:spPr>
            <a:xfrm>
              <a:off x="1462725" y="3969300"/>
              <a:ext cx="1246500" cy="5127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000">
                  <a:latin typeface="Nunito"/>
                  <a:ea typeface="Nunito"/>
                  <a:cs typeface="Nunito"/>
                  <a:sym typeface="Nunito"/>
                </a:rPr>
                <a:t>Selected Distractors</a:t>
              </a:r>
              <a:endParaRPr sz="1000">
                <a:latin typeface="Nunito"/>
                <a:ea typeface="Nunito"/>
                <a:cs typeface="Nunito"/>
                <a:sym typeface="Nunito"/>
              </a:endParaRPr>
            </a:p>
          </p:txBody>
        </p:sp>
        <p:sp>
          <p:nvSpPr>
            <p:cNvPr id="481" name="Google Shape;481;p40"/>
            <p:cNvSpPr/>
            <p:nvPr/>
          </p:nvSpPr>
          <p:spPr>
            <a:xfrm>
              <a:off x="6785275" y="3969300"/>
              <a:ext cx="1246500" cy="5127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900">
                  <a:latin typeface="Nunito"/>
                  <a:ea typeface="Nunito"/>
                  <a:cs typeface="Nunito"/>
                  <a:sym typeface="Nunito"/>
                </a:rPr>
                <a:t>Valid Distractors</a:t>
              </a:r>
              <a:endParaRPr sz="900">
                <a:latin typeface="Nunito"/>
                <a:ea typeface="Nunito"/>
                <a:cs typeface="Nunito"/>
                <a:sym typeface="Nunito"/>
              </a:endParaRPr>
            </a:p>
          </p:txBody>
        </p:sp>
        <p:sp>
          <p:nvSpPr>
            <p:cNvPr id="482" name="Google Shape;482;p40"/>
            <p:cNvSpPr/>
            <p:nvPr/>
          </p:nvSpPr>
          <p:spPr>
            <a:xfrm>
              <a:off x="2939938" y="4125138"/>
              <a:ext cx="528900" cy="2010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483" name="Google Shape;483;p40"/>
            <p:cNvSpPr/>
            <p:nvPr/>
          </p:nvSpPr>
          <p:spPr>
            <a:xfrm>
              <a:off x="6025663" y="4125138"/>
              <a:ext cx="528900" cy="2010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484" name="Google Shape;484;p40"/>
            <p:cNvSpPr txBox="1"/>
            <p:nvPr/>
          </p:nvSpPr>
          <p:spPr>
            <a:xfrm>
              <a:off x="3999228" y="4678725"/>
              <a:ext cx="1147500" cy="55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000">
                  <a:solidFill>
                    <a:schemeClr val="dk1"/>
                  </a:solidFill>
                  <a:latin typeface="Nunito"/>
                  <a:ea typeface="Nunito"/>
                  <a:cs typeface="Nunito"/>
                  <a:sym typeface="Nunito"/>
                </a:rPr>
                <a:t>Self-Review</a:t>
              </a:r>
              <a:endParaRPr sz="1000">
                <a:solidFill>
                  <a:schemeClr val="dk1"/>
                </a:solidFill>
                <a:latin typeface="Nunito"/>
                <a:ea typeface="Nunito"/>
                <a:cs typeface="Nunito"/>
                <a:sym typeface="Nunito"/>
              </a:endParaRPr>
            </a:p>
          </p:txBody>
        </p:sp>
      </p:grpSp>
      <p:sp>
        <p:nvSpPr>
          <p:cNvPr id="485" name="Google Shape;485;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486" name="Google Shape;486;p40"/>
          <p:cNvPicPr preferRelativeResize="0"/>
          <p:nvPr/>
        </p:nvPicPr>
        <p:blipFill>
          <a:blip r:embed="rId4">
            <a:alphaModFix/>
          </a:blip>
          <a:stretch>
            <a:fillRect/>
          </a:stretch>
        </p:blipFill>
        <p:spPr>
          <a:xfrm>
            <a:off x="5516950" y="3081599"/>
            <a:ext cx="3154750" cy="1909775"/>
          </a:xfrm>
          <a:prstGeom prst="rect">
            <a:avLst/>
          </a:prstGeom>
          <a:solidFill>
            <a:srgbClr val="D9EAD3"/>
          </a:solid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41"/>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zh-TW" sz="4800">
                <a:latin typeface="Arial"/>
                <a:ea typeface="Arial"/>
                <a:cs typeface="Arial"/>
                <a:sym typeface="Arial"/>
              </a:rPr>
              <a:t>Experiments</a:t>
            </a:r>
            <a:endParaRPr sz="4800">
              <a:latin typeface="Arial"/>
              <a:ea typeface="Arial"/>
              <a:cs typeface="Arial"/>
              <a:sym typeface="Arial"/>
            </a:endParaRPr>
          </a:p>
          <a:p>
            <a:pPr indent="0" lvl="0" marL="0" rtl="0" algn="l">
              <a:spcBef>
                <a:spcPts val="0"/>
              </a:spcBef>
              <a:spcAft>
                <a:spcPts val="0"/>
              </a:spcAft>
              <a:buSzPts val="990"/>
              <a:buNone/>
            </a:pPr>
            <a:r>
              <a:t/>
            </a:r>
            <a:endParaRPr sz="2220"/>
          </a:p>
          <a:p>
            <a:pPr indent="0" lvl="0" marL="0" rtl="0" algn="l">
              <a:spcBef>
                <a:spcPts val="0"/>
              </a:spcBef>
              <a:spcAft>
                <a:spcPts val="0"/>
              </a:spcAft>
              <a:buSzPts val="990"/>
              <a:buNone/>
            </a:pPr>
            <a:r>
              <a:t/>
            </a:r>
            <a:endParaRPr sz="2520"/>
          </a:p>
        </p:txBody>
      </p:sp>
      <p:sp>
        <p:nvSpPr>
          <p:cNvPr id="492" name="Google Shape;492;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solidFill>
                  <a:schemeClr val="accent1"/>
                </a:solidFill>
                <a:latin typeface="Old Standard TT"/>
                <a:ea typeface="Old Standard TT"/>
                <a:cs typeface="Old Standard TT"/>
                <a:sym typeface="Old Standard TT"/>
              </a:rPr>
              <a:t>‹#›</a:t>
            </a:fld>
            <a:endParaRPr>
              <a:solidFill>
                <a:schemeClr val="accent1"/>
              </a:solidFill>
              <a:latin typeface="Old Standard TT"/>
              <a:ea typeface="Old Standard TT"/>
              <a:cs typeface="Old Standard TT"/>
              <a:sym typeface="Old Standard T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5"/>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zh-TW" sz="4800">
                <a:latin typeface="Arial"/>
                <a:ea typeface="Arial"/>
                <a:cs typeface="Arial"/>
                <a:sym typeface="Arial"/>
              </a:rPr>
              <a:t>Introduction</a:t>
            </a:r>
            <a:endParaRPr sz="4800">
              <a:latin typeface="Arial"/>
              <a:ea typeface="Arial"/>
              <a:cs typeface="Arial"/>
              <a:sym typeface="Arial"/>
            </a:endParaRPr>
          </a:p>
          <a:p>
            <a:pPr indent="0" lvl="0" marL="0" rtl="0" algn="l">
              <a:spcBef>
                <a:spcPts val="0"/>
              </a:spcBef>
              <a:spcAft>
                <a:spcPts val="0"/>
              </a:spcAft>
              <a:buSzPts val="990"/>
              <a:buNone/>
            </a:pPr>
            <a:r>
              <a:t/>
            </a:r>
            <a:endParaRPr sz="2220"/>
          </a:p>
          <a:p>
            <a:pPr indent="0" lvl="0" marL="0" rtl="0" algn="l">
              <a:spcBef>
                <a:spcPts val="0"/>
              </a:spcBef>
              <a:spcAft>
                <a:spcPts val="0"/>
              </a:spcAft>
              <a:buSzPts val="990"/>
              <a:buNone/>
            </a:pPr>
            <a:r>
              <a:t/>
            </a:r>
            <a:endParaRPr sz="2520"/>
          </a:p>
        </p:txBody>
      </p:sp>
      <p:sp>
        <p:nvSpPr>
          <p:cNvPr id="95" name="Google Shape;95;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solidFill>
                  <a:schemeClr val="accent1"/>
                </a:solidFill>
                <a:latin typeface="Old Standard TT"/>
                <a:ea typeface="Old Standard TT"/>
                <a:cs typeface="Old Standard TT"/>
                <a:sym typeface="Old Standard TT"/>
              </a:rPr>
              <a:t>‹#›</a:t>
            </a:fld>
            <a:endParaRPr>
              <a:solidFill>
                <a:schemeClr val="accent1"/>
              </a:solidFill>
              <a:latin typeface="Old Standard TT"/>
              <a:ea typeface="Old Standard TT"/>
              <a:cs typeface="Old Standard TT"/>
              <a:sym typeface="Old Standard T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6" name="Shape 496"/>
        <p:cNvGrpSpPr/>
        <p:nvPr/>
      </p:nvGrpSpPr>
      <p:grpSpPr>
        <a:xfrm>
          <a:off x="0" y="0"/>
          <a:ext cx="0" cy="0"/>
          <a:chOff x="0" y="0"/>
          <a:chExt cx="0" cy="0"/>
        </a:xfrm>
      </p:grpSpPr>
      <p:sp>
        <p:nvSpPr>
          <p:cNvPr id="497" name="Google Shape;497;p42"/>
          <p:cNvSpPr txBox="1"/>
          <p:nvPr>
            <p:ph type="title"/>
          </p:nvPr>
        </p:nvSpPr>
        <p:spPr>
          <a:xfrm>
            <a:off x="587125" y="266575"/>
            <a:ext cx="7505700" cy="651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latin typeface="Arial"/>
                <a:ea typeface="Arial"/>
                <a:cs typeface="Arial"/>
                <a:sym typeface="Arial"/>
              </a:rPr>
              <a:t>Experiment Setup</a:t>
            </a:r>
            <a:endParaRPr>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98" name="Google Shape;498;p42"/>
          <p:cNvSpPr txBox="1"/>
          <p:nvPr/>
        </p:nvSpPr>
        <p:spPr>
          <a:xfrm>
            <a:off x="703800" y="1097950"/>
            <a:ext cx="8013900" cy="3632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zh-TW"/>
              <a:t>Test</a:t>
            </a:r>
            <a:r>
              <a:rPr lang="zh-TW"/>
              <a:t> </a:t>
            </a:r>
            <a:r>
              <a:rPr lang="zh-TW"/>
              <a:t>set</a:t>
            </a:r>
            <a:endParaRPr/>
          </a:p>
          <a:p>
            <a:pPr indent="-317500" lvl="0" marL="457200" rtl="0" algn="l">
              <a:lnSpc>
                <a:spcPct val="150000"/>
              </a:lnSpc>
              <a:spcBef>
                <a:spcPts val="0"/>
              </a:spcBef>
              <a:spcAft>
                <a:spcPts val="0"/>
              </a:spcAft>
              <a:buSzPts val="1400"/>
              <a:buChar char="●"/>
            </a:pPr>
            <a:r>
              <a:rPr lang="zh-TW"/>
              <a:t>GSAT English exam (2006 to 2018)</a:t>
            </a:r>
            <a:endParaRPr/>
          </a:p>
          <a:p>
            <a:pPr indent="-317500" lvl="0" marL="457200" rtl="0" algn="l">
              <a:lnSpc>
                <a:spcPct val="150000"/>
              </a:lnSpc>
              <a:spcBef>
                <a:spcPts val="0"/>
              </a:spcBef>
              <a:spcAft>
                <a:spcPts val="0"/>
              </a:spcAft>
              <a:buSzPts val="1400"/>
              <a:buChar char="●"/>
            </a:pPr>
            <a:r>
              <a:rPr lang="zh-TW"/>
              <a:t>195 Questions</a:t>
            </a:r>
            <a:endParaRPr/>
          </a:p>
          <a:p>
            <a:pPr indent="-317500" lvl="0" marL="457200" rtl="0" algn="l">
              <a:lnSpc>
                <a:spcPct val="150000"/>
              </a:lnSpc>
              <a:spcBef>
                <a:spcPts val="0"/>
              </a:spcBef>
              <a:spcAft>
                <a:spcPts val="0"/>
              </a:spcAft>
              <a:buSzPts val="1400"/>
              <a:buChar char="●"/>
            </a:pPr>
            <a:r>
              <a:rPr lang="zh-TW"/>
              <a:t>2 Questions are used for few-shot prompting</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rPr lang="zh-TW"/>
              <a:t>Baseline Models</a:t>
            </a:r>
            <a:endParaRPr/>
          </a:p>
          <a:p>
            <a:pPr indent="-317500" lvl="0" marL="457200" rtl="0" algn="l">
              <a:lnSpc>
                <a:spcPct val="150000"/>
              </a:lnSpc>
              <a:spcBef>
                <a:spcPts val="0"/>
              </a:spcBef>
              <a:spcAft>
                <a:spcPts val="0"/>
              </a:spcAft>
              <a:buSzPts val="1400"/>
              <a:buChar char="●"/>
            </a:pPr>
            <a:r>
              <a:rPr lang="zh-TW"/>
              <a:t>CDGP (Chiang et al., 2022)</a:t>
            </a:r>
            <a:endParaRPr/>
          </a:p>
          <a:p>
            <a:pPr indent="-317500" lvl="1" marL="914400" rtl="0" algn="l">
              <a:lnSpc>
                <a:spcPct val="150000"/>
              </a:lnSpc>
              <a:spcBef>
                <a:spcPts val="0"/>
              </a:spcBef>
              <a:spcAft>
                <a:spcPts val="0"/>
              </a:spcAft>
              <a:buSzPts val="1400"/>
              <a:buChar char="○"/>
            </a:pPr>
            <a:r>
              <a:rPr lang="zh-TW"/>
              <a:t>Fine-tune BERT model on CLOTH dataset as </a:t>
            </a:r>
            <a:r>
              <a:rPr lang="zh-TW">
                <a:solidFill>
                  <a:schemeClr val="dk1"/>
                </a:solidFill>
              </a:rPr>
              <a:t>Distractor Candidates Generator</a:t>
            </a:r>
            <a:endParaRPr/>
          </a:p>
          <a:p>
            <a:pPr indent="-317500" lvl="1" marL="914400" rtl="0" algn="l">
              <a:lnSpc>
                <a:spcPct val="150000"/>
              </a:lnSpc>
              <a:spcBef>
                <a:spcPts val="0"/>
              </a:spcBef>
              <a:spcAft>
                <a:spcPts val="0"/>
              </a:spcAft>
              <a:buSzPts val="1400"/>
              <a:buChar char="○"/>
            </a:pPr>
            <a:r>
              <a:rPr lang="zh-TW"/>
              <a:t>Use cosine similarity, part of speech and confidence score of BERT as ranking criteria</a:t>
            </a:r>
            <a:endParaRPr/>
          </a:p>
          <a:p>
            <a:pPr indent="-317500" lvl="0" marL="457200" rtl="0" algn="l">
              <a:lnSpc>
                <a:spcPct val="150000"/>
              </a:lnSpc>
              <a:spcBef>
                <a:spcPts val="0"/>
              </a:spcBef>
              <a:spcAft>
                <a:spcPts val="0"/>
              </a:spcAft>
              <a:buSzPts val="1400"/>
              <a:buChar char="●"/>
            </a:pPr>
            <a:r>
              <a:rPr lang="zh-TW"/>
              <a:t>GPT-3.5</a:t>
            </a:r>
            <a:endParaRPr/>
          </a:p>
          <a:p>
            <a:pPr indent="-317500" lvl="1" marL="914400" rtl="0" algn="l">
              <a:lnSpc>
                <a:spcPct val="150000"/>
              </a:lnSpc>
              <a:spcBef>
                <a:spcPts val="0"/>
              </a:spcBef>
              <a:spcAft>
                <a:spcPts val="0"/>
              </a:spcAft>
              <a:buSzPts val="1400"/>
              <a:buChar char="○"/>
            </a:pPr>
            <a:r>
              <a:rPr lang="zh-TW"/>
              <a:t>Directly generate distractors</a:t>
            </a:r>
            <a:endParaRPr/>
          </a:p>
        </p:txBody>
      </p:sp>
      <p:sp>
        <p:nvSpPr>
          <p:cNvPr id="499" name="Google Shape;499;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3" name="Shape 503"/>
        <p:cNvGrpSpPr/>
        <p:nvPr/>
      </p:nvGrpSpPr>
      <p:grpSpPr>
        <a:xfrm>
          <a:off x="0" y="0"/>
          <a:ext cx="0" cy="0"/>
          <a:chOff x="0" y="0"/>
          <a:chExt cx="0" cy="0"/>
        </a:xfrm>
      </p:grpSpPr>
      <p:sp>
        <p:nvSpPr>
          <p:cNvPr id="504" name="Google Shape;504;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solidFill>
                  <a:schemeClr val="dk1"/>
                </a:solidFill>
                <a:latin typeface="Old Standard TT"/>
                <a:ea typeface="Old Standard TT"/>
                <a:cs typeface="Old Standard TT"/>
                <a:sym typeface="Old Standard TT"/>
              </a:rPr>
              <a:t>‹#›</a:t>
            </a:fld>
            <a:endParaRPr>
              <a:solidFill>
                <a:schemeClr val="dk1"/>
              </a:solidFill>
              <a:latin typeface="Old Standard TT"/>
              <a:ea typeface="Old Standard TT"/>
              <a:cs typeface="Old Standard TT"/>
              <a:sym typeface="Old Standard TT"/>
            </a:endParaRPr>
          </a:p>
        </p:txBody>
      </p:sp>
      <p:sp>
        <p:nvSpPr>
          <p:cNvPr id="505" name="Google Shape;505;p43"/>
          <p:cNvSpPr txBox="1"/>
          <p:nvPr>
            <p:ph type="title"/>
          </p:nvPr>
        </p:nvSpPr>
        <p:spPr>
          <a:xfrm>
            <a:off x="587125" y="266575"/>
            <a:ext cx="7505700" cy="651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latin typeface="Arial"/>
                <a:ea typeface="Arial"/>
                <a:cs typeface="Arial"/>
                <a:sym typeface="Arial"/>
              </a:rPr>
              <a:t>Experiment Results</a:t>
            </a:r>
            <a:endParaRPr>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506" name="Google Shape;506;p43"/>
          <p:cNvPicPr preferRelativeResize="0"/>
          <p:nvPr/>
        </p:nvPicPr>
        <p:blipFill>
          <a:blip r:embed="rId3">
            <a:alphaModFix/>
          </a:blip>
          <a:stretch>
            <a:fillRect/>
          </a:stretch>
        </p:blipFill>
        <p:spPr>
          <a:xfrm>
            <a:off x="1361938" y="1592625"/>
            <a:ext cx="6420124" cy="19582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0" name="Shape 510"/>
        <p:cNvGrpSpPr/>
        <p:nvPr/>
      </p:nvGrpSpPr>
      <p:grpSpPr>
        <a:xfrm>
          <a:off x="0" y="0"/>
          <a:ext cx="0" cy="0"/>
          <a:chOff x="0" y="0"/>
          <a:chExt cx="0" cy="0"/>
        </a:xfrm>
      </p:grpSpPr>
      <p:sp>
        <p:nvSpPr>
          <p:cNvPr id="511" name="Google Shape;511;p44"/>
          <p:cNvSpPr txBox="1"/>
          <p:nvPr>
            <p:ph type="title"/>
          </p:nvPr>
        </p:nvSpPr>
        <p:spPr>
          <a:xfrm>
            <a:off x="587125" y="266575"/>
            <a:ext cx="8139300" cy="651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sz="2688">
                <a:latin typeface="Arial"/>
                <a:ea typeface="Arial"/>
                <a:cs typeface="Arial"/>
                <a:sym typeface="Arial"/>
              </a:rPr>
              <a:t>Performance of Using Different Candidate Generator</a:t>
            </a:r>
            <a:endParaRPr sz="2688">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p>
        </p:txBody>
      </p:sp>
      <p:pic>
        <p:nvPicPr>
          <p:cNvPr id="512" name="Google Shape;512;p44"/>
          <p:cNvPicPr preferRelativeResize="0"/>
          <p:nvPr/>
        </p:nvPicPr>
        <p:blipFill>
          <a:blip r:embed="rId3">
            <a:alphaModFix/>
          </a:blip>
          <a:stretch>
            <a:fillRect/>
          </a:stretch>
        </p:blipFill>
        <p:spPr>
          <a:xfrm>
            <a:off x="1697600" y="886148"/>
            <a:ext cx="5748807" cy="2282676"/>
          </a:xfrm>
          <a:prstGeom prst="rect">
            <a:avLst/>
          </a:prstGeom>
          <a:noFill/>
          <a:ln>
            <a:noFill/>
          </a:ln>
        </p:spPr>
      </p:pic>
      <p:sp>
        <p:nvSpPr>
          <p:cNvPr id="513" name="Google Shape;513;p44"/>
          <p:cNvSpPr/>
          <p:nvPr/>
        </p:nvSpPr>
        <p:spPr>
          <a:xfrm>
            <a:off x="3705375" y="1096400"/>
            <a:ext cx="570900" cy="495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514" name="Google Shape;514;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515" name="Google Shape;515;p44"/>
          <p:cNvPicPr preferRelativeResize="0"/>
          <p:nvPr/>
        </p:nvPicPr>
        <p:blipFill>
          <a:blip r:embed="rId4">
            <a:alphaModFix/>
          </a:blip>
          <a:stretch>
            <a:fillRect/>
          </a:stretch>
        </p:blipFill>
        <p:spPr>
          <a:xfrm>
            <a:off x="1915450" y="3330525"/>
            <a:ext cx="5482649" cy="1332700"/>
          </a:xfrm>
          <a:prstGeom prst="rect">
            <a:avLst/>
          </a:prstGeom>
          <a:noFill/>
          <a:ln>
            <a:noFill/>
          </a:ln>
        </p:spPr>
      </p:pic>
      <p:sp>
        <p:nvSpPr>
          <p:cNvPr id="516" name="Google Shape;516;p44"/>
          <p:cNvSpPr/>
          <p:nvPr/>
        </p:nvSpPr>
        <p:spPr>
          <a:xfrm>
            <a:off x="0" y="2873025"/>
            <a:ext cx="1800000" cy="1124400"/>
          </a:xfrm>
          <a:prstGeom prst="cloudCallout">
            <a:avLst>
              <a:gd fmla="val 59728" name="adj1"/>
              <a:gd fmla="val 41009"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300"/>
              <a:t>GPT-3.5 Zero Shot w/ Self Review</a:t>
            </a:r>
            <a:endParaRPr sz="13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0" name="Shape 520"/>
        <p:cNvGrpSpPr/>
        <p:nvPr/>
      </p:nvGrpSpPr>
      <p:grpSpPr>
        <a:xfrm>
          <a:off x="0" y="0"/>
          <a:ext cx="0" cy="0"/>
          <a:chOff x="0" y="0"/>
          <a:chExt cx="0" cy="0"/>
        </a:xfrm>
      </p:grpSpPr>
      <p:sp>
        <p:nvSpPr>
          <p:cNvPr id="521" name="Google Shape;521;p45"/>
          <p:cNvSpPr txBox="1"/>
          <p:nvPr>
            <p:ph type="title"/>
          </p:nvPr>
        </p:nvSpPr>
        <p:spPr>
          <a:xfrm>
            <a:off x="587125" y="266575"/>
            <a:ext cx="8139300" cy="65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zh-TW" sz="2120">
                <a:latin typeface="Arial"/>
                <a:ea typeface="Arial"/>
                <a:cs typeface="Arial"/>
                <a:sym typeface="Arial"/>
              </a:rPr>
              <a:t>Performance of Using D</a:t>
            </a:r>
            <a:r>
              <a:rPr lang="zh-TW" sz="2120">
                <a:latin typeface="Arial"/>
                <a:ea typeface="Arial"/>
                <a:cs typeface="Arial"/>
                <a:sym typeface="Arial"/>
              </a:rPr>
              <a:t>ifferent LLM for Distractor Selection</a:t>
            </a:r>
            <a:endParaRPr sz="2120">
              <a:latin typeface="Arial"/>
              <a:ea typeface="Arial"/>
              <a:cs typeface="Arial"/>
              <a:sym typeface="Arial"/>
            </a:endParaRPr>
          </a:p>
          <a:p>
            <a:pPr indent="0" lvl="0" marL="0" rtl="0" algn="l">
              <a:spcBef>
                <a:spcPts val="0"/>
              </a:spcBef>
              <a:spcAft>
                <a:spcPts val="0"/>
              </a:spcAft>
              <a:buSzPts val="990"/>
              <a:buNone/>
            </a:pPr>
            <a:r>
              <a:t/>
            </a:r>
            <a:endParaRPr sz="2220"/>
          </a:p>
          <a:p>
            <a:pPr indent="0" lvl="0" marL="0" rtl="0" algn="l">
              <a:spcBef>
                <a:spcPts val="0"/>
              </a:spcBef>
              <a:spcAft>
                <a:spcPts val="0"/>
              </a:spcAft>
              <a:buSzPts val="990"/>
              <a:buNone/>
            </a:pPr>
            <a:r>
              <a:t/>
            </a:r>
            <a:endParaRPr sz="2520"/>
          </a:p>
        </p:txBody>
      </p:sp>
      <p:pic>
        <p:nvPicPr>
          <p:cNvPr id="522" name="Google Shape;522;p45"/>
          <p:cNvPicPr preferRelativeResize="0"/>
          <p:nvPr/>
        </p:nvPicPr>
        <p:blipFill>
          <a:blip r:embed="rId3">
            <a:alphaModFix/>
          </a:blip>
          <a:stretch>
            <a:fillRect/>
          </a:stretch>
        </p:blipFill>
        <p:spPr>
          <a:xfrm>
            <a:off x="1697600" y="886148"/>
            <a:ext cx="5748807" cy="2282676"/>
          </a:xfrm>
          <a:prstGeom prst="rect">
            <a:avLst/>
          </a:prstGeom>
          <a:noFill/>
          <a:ln>
            <a:noFill/>
          </a:ln>
        </p:spPr>
      </p:pic>
      <p:sp>
        <p:nvSpPr>
          <p:cNvPr id="523" name="Google Shape;523;p45"/>
          <p:cNvSpPr/>
          <p:nvPr/>
        </p:nvSpPr>
        <p:spPr>
          <a:xfrm>
            <a:off x="3006350" y="1894425"/>
            <a:ext cx="879600" cy="297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524" name="Google Shape;524;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525" name="Google Shape;525;p45"/>
          <p:cNvPicPr preferRelativeResize="0"/>
          <p:nvPr/>
        </p:nvPicPr>
        <p:blipFill>
          <a:blip r:embed="rId4">
            <a:alphaModFix/>
          </a:blip>
          <a:stretch>
            <a:fillRect/>
          </a:stretch>
        </p:blipFill>
        <p:spPr>
          <a:xfrm>
            <a:off x="2009525" y="3268798"/>
            <a:ext cx="5124954" cy="166987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46"/>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zh-TW" sz="4800">
                <a:latin typeface="Arial"/>
                <a:ea typeface="Arial"/>
                <a:cs typeface="Arial"/>
                <a:sym typeface="Arial"/>
              </a:rPr>
              <a:t>Discussion</a:t>
            </a:r>
            <a:endParaRPr sz="2220">
              <a:latin typeface="Arial"/>
              <a:ea typeface="Arial"/>
              <a:cs typeface="Arial"/>
              <a:sym typeface="Arial"/>
            </a:endParaRPr>
          </a:p>
          <a:p>
            <a:pPr indent="0" lvl="0" marL="0" rtl="0" algn="l">
              <a:spcBef>
                <a:spcPts val="0"/>
              </a:spcBef>
              <a:spcAft>
                <a:spcPts val="0"/>
              </a:spcAft>
              <a:buSzPts val="990"/>
              <a:buNone/>
            </a:pPr>
            <a:r>
              <a:t/>
            </a:r>
            <a:endParaRPr sz="2520"/>
          </a:p>
        </p:txBody>
      </p:sp>
      <p:sp>
        <p:nvSpPr>
          <p:cNvPr id="531" name="Google Shape;531;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solidFill>
                  <a:schemeClr val="accent1"/>
                </a:solidFill>
                <a:latin typeface="Old Standard TT"/>
                <a:ea typeface="Old Standard TT"/>
                <a:cs typeface="Old Standard TT"/>
                <a:sym typeface="Old Standard TT"/>
              </a:rPr>
              <a:t>‹#›</a:t>
            </a:fld>
            <a:endParaRPr>
              <a:solidFill>
                <a:schemeClr val="accent1"/>
              </a:solidFill>
              <a:latin typeface="Old Standard TT"/>
              <a:ea typeface="Old Standard TT"/>
              <a:cs typeface="Old Standard TT"/>
              <a:sym typeface="Old Standard T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5" name="Shape 535"/>
        <p:cNvGrpSpPr/>
        <p:nvPr/>
      </p:nvGrpSpPr>
      <p:grpSpPr>
        <a:xfrm>
          <a:off x="0" y="0"/>
          <a:ext cx="0" cy="0"/>
          <a:chOff x="0" y="0"/>
          <a:chExt cx="0" cy="0"/>
        </a:xfrm>
      </p:grpSpPr>
      <p:sp>
        <p:nvSpPr>
          <p:cNvPr id="536" name="Google Shape;536;p47"/>
          <p:cNvSpPr txBox="1"/>
          <p:nvPr>
            <p:ph type="title"/>
          </p:nvPr>
        </p:nvSpPr>
        <p:spPr>
          <a:xfrm>
            <a:off x="587125" y="266575"/>
            <a:ext cx="7505700" cy="651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latin typeface="Arial"/>
                <a:ea typeface="Arial"/>
                <a:cs typeface="Arial"/>
                <a:sym typeface="Arial"/>
              </a:rPr>
              <a:t>Issues to Discuss</a:t>
            </a:r>
            <a:endParaRPr>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37" name="Google Shape;537;p47"/>
          <p:cNvSpPr txBox="1"/>
          <p:nvPr/>
        </p:nvSpPr>
        <p:spPr>
          <a:xfrm>
            <a:off x="272925" y="1097950"/>
            <a:ext cx="8607300" cy="26475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SzPts val="1600"/>
              <a:buChar char="●"/>
            </a:pPr>
            <a:r>
              <a:rPr lang="zh-TW" sz="1600">
                <a:solidFill>
                  <a:schemeClr val="dk1"/>
                </a:solidFill>
              </a:rPr>
              <a:t>Challenges in directly requesting an LLM to generate distractors</a:t>
            </a:r>
            <a:endParaRPr sz="1600">
              <a:solidFill>
                <a:schemeClr val="dk1"/>
              </a:solidFill>
            </a:endParaRPr>
          </a:p>
          <a:p>
            <a:pPr indent="-330200" lvl="1" marL="914400" rtl="0" algn="l">
              <a:lnSpc>
                <a:spcPct val="150000"/>
              </a:lnSpc>
              <a:spcBef>
                <a:spcPts val="0"/>
              </a:spcBef>
              <a:spcAft>
                <a:spcPts val="0"/>
              </a:spcAft>
              <a:buSzPts val="1600"/>
              <a:buChar char="○"/>
            </a:pPr>
            <a:r>
              <a:rPr lang="zh-TW" sz="1600"/>
              <a:t>Why do we opt to use an LLM as the distractor selector rather than the generator?</a:t>
            </a:r>
            <a:endParaRPr sz="1600"/>
          </a:p>
          <a:p>
            <a:pPr indent="-330200" lvl="0" marL="457200" rtl="0" algn="l">
              <a:lnSpc>
                <a:spcPct val="150000"/>
              </a:lnSpc>
              <a:spcBef>
                <a:spcPts val="0"/>
              </a:spcBef>
              <a:spcAft>
                <a:spcPts val="0"/>
              </a:spcAft>
              <a:buClr>
                <a:schemeClr val="dk1"/>
              </a:buClr>
              <a:buSzPts val="1600"/>
              <a:buChar char="●"/>
            </a:pPr>
            <a:r>
              <a:rPr lang="zh-TW" sz="1600">
                <a:solidFill>
                  <a:schemeClr val="dk1"/>
                </a:solidFill>
              </a:rPr>
              <a:t>Evaluating LLM Performance in English Vocabulary Tests</a:t>
            </a:r>
            <a:endParaRPr sz="1600">
              <a:solidFill>
                <a:schemeClr val="dk1"/>
              </a:solidFill>
            </a:endParaRPr>
          </a:p>
          <a:p>
            <a:pPr indent="-330200" lvl="1" marL="914400" rtl="0" algn="l">
              <a:lnSpc>
                <a:spcPct val="150000"/>
              </a:lnSpc>
              <a:spcBef>
                <a:spcPts val="0"/>
              </a:spcBef>
              <a:spcAft>
                <a:spcPts val="0"/>
              </a:spcAft>
              <a:buSzPts val="1600"/>
              <a:buChar char="○"/>
            </a:pPr>
            <a:r>
              <a:rPr lang="zh-TW" sz="1600"/>
              <a:t>Could LLMs be misled by plausible distractors, causing them to select an incorrect word as the answer?</a:t>
            </a:r>
            <a:endParaRPr sz="1600"/>
          </a:p>
          <a:p>
            <a:pPr indent="-330200" lvl="0" marL="457200" rtl="0" algn="l">
              <a:lnSpc>
                <a:spcPct val="150000"/>
              </a:lnSpc>
              <a:spcBef>
                <a:spcPts val="0"/>
              </a:spcBef>
              <a:spcAft>
                <a:spcPts val="0"/>
              </a:spcAft>
              <a:buSzPts val="1600"/>
              <a:buChar char="●"/>
            </a:pPr>
            <a:r>
              <a:rPr lang="zh-TW" sz="1600">
                <a:solidFill>
                  <a:schemeClr val="dk1"/>
                </a:solidFill>
              </a:rPr>
              <a:t>Impact of Candidate Set Size on Distractor Selection Performance</a:t>
            </a:r>
            <a:endParaRPr sz="1600">
              <a:solidFill>
                <a:schemeClr val="dk1"/>
              </a:solidFill>
            </a:endParaRPr>
          </a:p>
          <a:p>
            <a:pPr indent="-330200" lvl="1" marL="914400" rtl="0" algn="l">
              <a:lnSpc>
                <a:spcPct val="150000"/>
              </a:lnSpc>
              <a:spcBef>
                <a:spcPts val="0"/>
              </a:spcBef>
              <a:spcAft>
                <a:spcPts val="0"/>
              </a:spcAft>
              <a:buSzPts val="1600"/>
              <a:buChar char="○"/>
            </a:pPr>
            <a:r>
              <a:rPr lang="zh-TW" sz="1600"/>
              <a:t>Does a larger candidate set lead to better performance?</a:t>
            </a:r>
            <a:endParaRPr sz="1600"/>
          </a:p>
        </p:txBody>
      </p:sp>
      <p:sp>
        <p:nvSpPr>
          <p:cNvPr id="538" name="Google Shape;538;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2" name="Shape 542"/>
        <p:cNvGrpSpPr/>
        <p:nvPr/>
      </p:nvGrpSpPr>
      <p:grpSpPr>
        <a:xfrm>
          <a:off x="0" y="0"/>
          <a:ext cx="0" cy="0"/>
          <a:chOff x="0" y="0"/>
          <a:chExt cx="0" cy="0"/>
        </a:xfrm>
      </p:grpSpPr>
      <p:pic>
        <p:nvPicPr>
          <p:cNvPr id="543" name="Google Shape;543;p48"/>
          <p:cNvPicPr preferRelativeResize="0"/>
          <p:nvPr/>
        </p:nvPicPr>
        <p:blipFill>
          <a:blip r:embed="rId3">
            <a:alphaModFix/>
          </a:blip>
          <a:stretch>
            <a:fillRect/>
          </a:stretch>
        </p:blipFill>
        <p:spPr>
          <a:xfrm>
            <a:off x="45050" y="1948347"/>
            <a:ext cx="4466449" cy="1354103"/>
          </a:xfrm>
          <a:prstGeom prst="rect">
            <a:avLst/>
          </a:prstGeom>
          <a:noFill/>
          <a:ln>
            <a:noFill/>
          </a:ln>
        </p:spPr>
      </p:pic>
      <p:sp>
        <p:nvSpPr>
          <p:cNvPr id="544" name="Google Shape;544;p48"/>
          <p:cNvSpPr txBox="1"/>
          <p:nvPr>
            <p:ph type="title"/>
          </p:nvPr>
        </p:nvSpPr>
        <p:spPr>
          <a:xfrm>
            <a:off x="587125" y="266575"/>
            <a:ext cx="8433900" cy="651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sz="2555">
                <a:latin typeface="Arial"/>
                <a:ea typeface="Arial"/>
                <a:cs typeface="Arial"/>
                <a:sym typeface="Arial"/>
              </a:rPr>
              <a:t>Problems of </a:t>
            </a:r>
            <a:r>
              <a:rPr lang="zh-TW" sz="2555">
                <a:latin typeface="Arial"/>
                <a:ea typeface="Arial"/>
                <a:cs typeface="Arial"/>
                <a:sym typeface="Arial"/>
              </a:rPr>
              <a:t>Directly Request LLM to Generate Distractors</a:t>
            </a:r>
            <a:endParaRPr sz="2555">
              <a:latin typeface="Arial"/>
              <a:ea typeface="Arial"/>
              <a:cs typeface="Arial"/>
              <a:sym typeface="Arial"/>
            </a:endParaRPr>
          </a:p>
          <a:p>
            <a:pPr indent="0" lvl="0" marL="0" rtl="0" algn="l">
              <a:spcBef>
                <a:spcPts val="0"/>
              </a:spcBef>
              <a:spcAft>
                <a:spcPts val="0"/>
              </a:spcAft>
              <a:buNone/>
            </a:pPr>
            <a:r>
              <a:t/>
            </a:r>
            <a:endParaRPr sz="2555"/>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45" name="Google Shape;545;p48"/>
          <p:cNvSpPr/>
          <p:nvPr/>
        </p:nvSpPr>
        <p:spPr>
          <a:xfrm>
            <a:off x="6352061" y="1463380"/>
            <a:ext cx="741600" cy="4563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900"/>
              <a:t>Large Distractor Demand</a:t>
            </a:r>
            <a:endParaRPr sz="900"/>
          </a:p>
        </p:txBody>
      </p:sp>
      <p:sp>
        <p:nvSpPr>
          <p:cNvPr id="546" name="Google Shape;546;p48"/>
          <p:cNvSpPr/>
          <p:nvPr/>
        </p:nvSpPr>
        <p:spPr>
          <a:xfrm>
            <a:off x="7166547" y="2208771"/>
            <a:ext cx="1515443" cy="456395"/>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900"/>
              <a:t>Generating a large number of distractors in a single round</a:t>
            </a:r>
            <a:endParaRPr sz="900"/>
          </a:p>
        </p:txBody>
      </p:sp>
      <p:sp>
        <p:nvSpPr>
          <p:cNvPr id="547" name="Google Shape;547;p48"/>
          <p:cNvSpPr/>
          <p:nvPr/>
        </p:nvSpPr>
        <p:spPr>
          <a:xfrm>
            <a:off x="4688225" y="2208759"/>
            <a:ext cx="1615207" cy="456395"/>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900"/>
              <a:t>Generating a small number of distractors in multiple rounds</a:t>
            </a:r>
            <a:endParaRPr sz="900"/>
          </a:p>
        </p:txBody>
      </p:sp>
      <p:sp>
        <p:nvSpPr>
          <p:cNvPr id="548" name="Google Shape;548;p48"/>
          <p:cNvSpPr/>
          <p:nvPr/>
        </p:nvSpPr>
        <p:spPr>
          <a:xfrm>
            <a:off x="4688225" y="3761353"/>
            <a:ext cx="1615207" cy="456395"/>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900"/>
              <a:t>Eventually Ignore the Instruction</a:t>
            </a:r>
            <a:endParaRPr sz="900"/>
          </a:p>
        </p:txBody>
      </p:sp>
      <p:sp>
        <p:nvSpPr>
          <p:cNvPr id="549" name="Google Shape;549;p48"/>
          <p:cNvSpPr/>
          <p:nvPr/>
        </p:nvSpPr>
        <p:spPr>
          <a:xfrm>
            <a:off x="7166860" y="3761360"/>
            <a:ext cx="1515300" cy="4563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900"/>
              <a:t>Repeating Content</a:t>
            </a:r>
            <a:endParaRPr sz="900"/>
          </a:p>
        </p:txBody>
      </p:sp>
      <p:cxnSp>
        <p:nvCxnSpPr>
          <p:cNvPr id="550" name="Google Shape;550;p48"/>
          <p:cNvCxnSpPr>
            <a:endCxn id="547" idx="0"/>
          </p:cNvCxnSpPr>
          <p:nvPr/>
        </p:nvCxnSpPr>
        <p:spPr>
          <a:xfrm flipH="1">
            <a:off x="5495829" y="1691559"/>
            <a:ext cx="856200" cy="517200"/>
          </a:xfrm>
          <a:prstGeom prst="bentConnector2">
            <a:avLst/>
          </a:prstGeom>
          <a:noFill/>
          <a:ln cap="flat" cmpd="sng" w="9525">
            <a:solidFill>
              <a:schemeClr val="dk2"/>
            </a:solidFill>
            <a:prstDash val="solid"/>
            <a:round/>
            <a:headEnd len="med" w="med" type="none"/>
            <a:tailEnd len="med" w="med" type="stealth"/>
          </a:ln>
        </p:spPr>
      </p:cxnSp>
      <p:cxnSp>
        <p:nvCxnSpPr>
          <p:cNvPr id="551" name="Google Shape;551;p48"/>
          <p:cNvCxnSpPr>
            <a:stCxn id="545" idx="3"/>
            <a:endCxn id="546" idx="0"/>
          </p:cNvCxnSpPr>
          <p:nvPr/>
        </p:nvCxnSpPr>
        <p:spPr>
          <a:xfrm>
            <a:off x="7093661" y="1691530"/>
            <a:ext cx="830700" cy="517200"/>
          </a:xfrm>
          <a:prstGeom prst="bentConnector2">
            <a:avLst/>
          </a:prstGeom>
          <a:noFill/>
          <a:ln cap="flat" cmpd="sng" w="9525">
            <a:solidFill>
              <a:schemeClr val="dk2"/>
            </a:solidFill>
            <a:prstDash val="solid"/>
            <a:round/>
            <a:headEnd len="med" w="med" type="none"/>
            <a:tailEnd len="med" w="med" type="stealth"/>
          </a:ln>
        </p:spPr>
      </p:cxnSp>
      <p:cxnSp>
        <p:nvCxnSpPr>
          <p:cNvPr id="552" name="Google Shape;552;p48"/>
          <p:cNvCxnSpPr>
            <a:stCxn id="547" idx="2"/>
            <a:endCxn id="553" idx="0"/>
          </p:cNvCxnSpPr>
          <p:nvPr/>
        </p:nvCxnSpPr>
        <p:spPr>
          <a:xfrm flipH="1" rot="-5400000">
            <a:off x="5295279" y="2865704"/>
            <a:ext cx="401700" cy="600"/>
          </a:xfrm>
          <a:prstGeom prst="bentConnector3">
            <a:avLst>
              <a:gd fmla="val 49982" name="adj1"/>
            </a:avLst>
          </a:prstGeom>
          <a:noFill/>
          <a:ln cap="flat" cmpd="sng" w="9525">
            <a:solidFill>
              <a:schemeClr val="dk2"/>
            </a:solidFill>
            <a:prstDash val="solid"/>
            <a:round/>
            <a:headEnd len="med" w="med" type="none"/>
            <a:tailEnd len="med" w="med" type="stealth"/>
          </a:ln>
        </p:spPr>
      </p:cxnSp>
      <p:cxnSp>
        <p:nvCxnSpPr>
          <p:cNvPr id="554" name="Google Shape;554;p48"/>
          <p:cNvCxnSpPr>
            <a:stCxn id="546" idx="2"/>
            <a:endCxn id="555" idx="0"/>
          </p:cNvCxnSpPr>
          <p:nvPr/>
        </p:nvCxnSpPr>
        <p:spPr>
          <a:xfrm flipH="1" rot="-5400000">
            <a:off x="7723868" y="2865566"/>
            <a:ext cx="401400" cy="600"/>
          </a:xfrm>
          <a:prstGeom prst="bentConnector3">
            <a:avLst>
              <a:gd fmla="val 50018" name="adj1"/>
            </a:avLst>
          </a:prstGeom>
          <a:noFill/>
          <a:ln cap="flat" cmpd="sng" w="9525">
            <a:solidFill>
              <a:schemeClr val="dk2"/>
            </a:solidFill>
            <a:prstDash val="solid"/>
            <a:round/>
            <a:headEnd len="med" w="med" type="none"/>
            <a:tailEnd len="med" w="med" type="stealth"/>
          </a:ln>
        </p:spPr>
      </p:cxnSp>
      <p:sp>
        <p:nvSpPr>
          <p:cNvPr id="553" name="Google Shape;553;p48"/>
          <p:cNvSpPr/>
          <p:nvPr/>
        </p:nvSpPr>
        <p:spPr>
          <a:xfrm>
            <a:off x="5125061" y="3066707"/>
            <a:ext cx="741600" cy="4563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900"/>
              <a:t>LLM</a:t>
            </a:r>
            <a:endParaRPr sz="900"/>
          </a:p>
        </p:txBody>
      </p:sp>
      <p:cxnSp>
        <p:nvCxnSpPr>
          <p:cNvPr id="556" name="Google Shape;556;p48"/>
          <p:cNvCxnSpPr>
            <a:stCxn id="553" idx="2"/>
            <a:endCxn id="548" idx="0"/>
          </p:cNvCxnSpPr>
          <p:nvPr/>
        </p:nvCxnSpPr>
        <p:spPr>
          <a:xfrm flipH="1" rot="-5400000">
            <a:off x="5377061" y="3641807"/>
            <a:ext cx="238200" cy="600"/>
          </a:xfrm>
          <a:prstGeom prst="bentConnector3">
            <a:avLst>
              <a:gd fmla="val 50031" name="adj1"/>
            </a:avLst>
          </a:prstGeom>
          <a:noFill/>
          <a:ln cap="flat" cmpd="sng" w="9525">
            <a:solidFill>
              <a:schemeClr val="dk2"/>
            </a:solidFill>
            <a:prstDash val="solid"/>
            <a:round/>
            <a:headEnd len="med" w="med" type="none"/>
            <a:tailEnd len="med" w="med" type="stealth"/>
          </a:ln>
        </p:spPr>
      </p:cxnSp>
      <p:cxnSp>
        <p:nvCxnSpPr>
          <p:cNvPr id="557" name="Google Shape;557;p48"/>
          <p:cNvCxnSpPr>
            <a:stCxn id="555" idx="2"/>
            <a:endCxn id="549" idx="0"/>
          </p:cNvCxnSpPr>
          <p:nvPr/>
        </p:nvCxnSpPr>
        <p:spPr>
          <a:xfrm flipH="1" rot="-5400000">
            <a:off x="7805336" y="3641957"/>
            <a:ext cx="238500" cy="600"/>
          </a:xfrm>
          <a:prstGeom prst="bentConnector3">
            <a:avLst>
              <a:gd fmla="val 49969" name="adj1"/>
            </a:avLst>
          </a:prstGeom>
          <a:noFill/>
          <a:ln cap="flat" cmpd="sng" w="9525">
            <a:solidFill>
              <a:schemeClr val="dk2"/>
            </a:solidFill>
            <a:prstDash val="solid"/>
            <a:round/>
            <a:headEnd len="med" w="med" type="none"/>
            <a:tailEnd len="med" w="med" type="stealth"/>
          </a:ln>
        </p:spPr>
      </p:cxnSp>
      <p:sp>
        <p:nvSpPr>
          <p:cNvPr id="558" name="Google Shape;558;p48"/>
          <p:cNvSpPr/>
          <p:nvPr/>
        </p:nvSpPr>
        <p:spPr>
          <a:xfrm>
            <a:off x="134625" y="2461825"/>
            <a:ext cx="4377000" cy="393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sp>
        <p:nvSpPr>
          <p:cNvPr id="559" name="Google Shape;559;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555" name="Google Shape;555;p48"/>
          <p:cNvSpPr/>
          <p:nvPr/>
        </p:nvSpPr>
        <p:spPr>
          <a:xfrm>
            <a:off x="7553486" y="3066707"/>
            <a:ext cx="741600" cy="4563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900"/>
              <a:t>LLM</a:t>
            </a:r>
            <a:endParaRPr sz="900"/>
          </a:p>
        </p:txBody>
      </p:sp>
      <p:sp>
        <p:nvSpPr>
          <p:cNvPr id="560" name="Google Shape;560;p48"/>
          <p:cNvSpPr/>
          <p:nvPr/>
        </p:nvSpPr>
        <p:spPr>
          <a:xfrm flipH="1">
            <a:off x="2872375" y="746900"/>
            <a:ext cx="2701500" cy="1157100"/>
          </a:xfrm>
          <a:prstGeom prst="cloudCallout">
            <a:avLst>
              <a:gd fmla="val -30076" name="adj1"/>
              <a:gd fmla="val 67898"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300"/>
              <a:t>Modifying the prompt is crucial to guide the LLM in producing accurate results</a:t>
            </a:r>
            <a:endParaRPr sz="13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4" name="Shape 564"/>
        <p:cNvGrpSpPr/>
        <p:nvPr/>
      </p:nvGrpSpPr>
      <p:grpSpPr>
        <a:xfrm>
          <a:off x="0" y="0"/>
          <a:ext cx="0" cy="0"/>
          <a:chOff x="0" y="0"/>
          <a:chExt cx="0" cy="0"/>
        </a:xfrm>
      </p:grpSpPr>
      <p:sp>
        <p:nvSpPr>
          <p:cNvPr id="565" name="Google Shape;565;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566" name="Google Shape;566;p49"/>
          <p:cNvSpPr txBox="1"/>
          <p:nvPr>
            <p:ph type="title"/>
          </p:nvPr>
        </p:nvSpPr>
        <p:spPr>
          <a:xfrm>
            <a:off x="587125" y="266575"/>
            <a:ext cx="8433900" cy="651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sz="2222">
                <a:latin typeface="Arial"/>
                <a:ea typeface="Arial"/>
                <a:cs typeface="Arial"/>
                <a:sym typeface="Arial"/>
              </a:rPr>
              <a:t>Example of Generating a Large Number of Distractors in a Single Round</a:t>
            </a:r>
            <a:endParaRPr sz="2222">
              <a:latin typeface="Arial"/>
              <a:ea typeface="Arial"/>
              <a:cs typeface="Arial"/>
              <a:sym typeface="Arial"/>
            </a:endParaRPr>
          </a:p>
          <a:p>
            <a:pPr indent="0" lvl="0" marL="0" rtl="0" algn="l">
              <a:spcBef>
                <a:spcPts val="0"/>
              </a:spcBef>
              <a:spcAft>
                <a:spcPts val="0"/>
              </a:spcAft>
              <a:buNone/>
            </a:pPr>
            <a:r>
              <a:t/>
            </a:r>
            <a:endParaRPr sz="2555"/>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567" name="Google Shape;567;p49"/>
          <p:cNvPicPr preferRelativeResize="0"/>
          <p:nvPr/>
        </p:nvPicPr>
        <p:blipFill>
          <a:blip r:embed="rId3">
            <a:alphaModFix/>
          </a:blip>
          <a:stretch>
            <a:fillRect/>
          </a:stretch>
        </p:blipFill>
        <p:spPr>
          <a:xfrm>
            <a:off x="233950" y="1078927"/>
            <a:ext cx="5085750" cy="2935300"/>
          </a:xfrm>
          <a:prstGeom prst="rect">
            <a:avLst/>
          </a:prstGeom>
          <a:noFill/>
          <a:ln>
            <a:noFill/>
          </a:ln>
        </p:spPr>
      </p:pic>
      <p:pic>
        <p:nvPicPr>
          <p:cNvPr id="568" name="Google Shape;568;p49"/>
          <p:cNvPicPr preferRelativeResize="0"/>
          <p:nvPr/>
        </p:nvPicPr>
        <p:blipFill>
          <a:blip r:embed="rId4">
            <a:alphaModFix/>
          </a:blip>
          <a:stretch>
            <a:fillRect/>
          </a:stretch>
        </p:blipFill>
        <p:spPr>
          <a:xfrm>
            <a:off x="5681722" y="918475"/>
            <a:ext cx="1259000" cy="3094049"/>
          </a:xfrm>
          <a:prstGeom prst="rect">
            <a:avLst/>
          </a:prstGeom>
          <a:noFill/>
          <a:ln>
            <a:noFill/>
          </a:ln>
        </p:spPr>
      </p:pic>
      <p:pic>
        <p:nvPicPr>
          <p:cNvPr id="569" name="Google Shape;569;p49"/>
          <p:cNvPicPr preferRelativeResize="0"/>
          <p:nvPr/>
        </p:nvPicPr>
        <p:blipFill>
          <a:blip r:embed="rId5">
            <a:alphaModFix/>
          </a:blip>
          <a:stretch>
            <a:fillRect/>
          </a:stretch>
        </p:blipFill>
        <p:spPr>
          <a:xfrm>
            <a:off x="7167100" y="918475"/>
            <a:ext cx="1060337" cy="30940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3" name="Shape 573"/>
        <p:cNvGrpSpPr/>
        <p:nvPr/>
      </p:nvGrpSpPr>
      <p:grpSpPr>
        <a:xfrm>
          <a:off x="0" y="0"/>
          <a:ext cx="0" cy="0"/>
          <a:chOff x="0" y="0"/>
          <a:chExt cx="0" cy="0"/>
        </a:xfrm>
      </p:grpSpPr>
      <p:sp>
        <p:nvSpPr>
          <p:cNvPr id="574" name="Google Shape;574;p50"/>
          <p:cNvSpPr txBox="1"/>
          <p:nvPr>
            <p:ph type="title"/>
          </p:nvPr>
        </p:nvSpPr>
        <p:spPr>
          <a:xfrm>
            <a:off x="587125" y="266575"/>
            <a:ext cx="8355000" cy="65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zh-TW" sz="1900">
                <a:latin typeface="Arial"/>
                <a:ea typeface="Arial"/>
                <a:cs typeface="Arial"/>
                <a:sym typeface="Arial"/>
              </a:rPr>
              <a:t>Example of Generating a Small Number of Distractors in Multiple Rounds</a:t>
            </a:r>
            <a:endParaRPr sz="1900">
              <a:latin typeface="Arial"/>
              <a:ea typeface="Arial"/>
              <a:cs typeface="Arial"/>
              <a:sym typeface="Arial"/>
            </a:endParaRPr>
          </a:p>
        </p:txBody>
      </p:sp>
      <p:sp>
        <p:nvSpPr>
          <p:cNvPr id="575" name="Google Shape;575;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576" name="Google Shape;576;p50"/>
          <p:cNvPicPr preferRelativeResize="0"/>
          <p:nvPr/>
        </p:nvPicPr>
        <p:blipFill>
          <a:blip r:embed="rId3">
            <a:alphaModFix/>
          </a:blip>
          <a:stretch>
            <a:fillRect/>
          </a:stretch>
        </p:blipFill>
        <p:spPr>
          <a:xfrm>
            <a:off x="4718338" y="1012850"/>
            <a:ext cx="3869670" cy="3731467"/>
          </a:xfrm>
          <a:prstGeom prst="rect">
            <a:avLst/>
          </a:prstGeom>
          <a:noFill/>
          <a:ln>
            <a:noFill/>
          </a:ln>
        </p:spPr>
      </p:pic>
      <p:sp>
        <p:nvSpPr>
          <p:cNvPr id="577" name="Google Shape;577;p50"/>
          <p:cNvSpPr/>
          <p:nvPr/>
        </p:nvSpPr>
        <p:spPr>
          <a:xfrm>
            <a:off x="5319075" y="3271975"/>
            <a:ext cx="1357200" cy="160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sp>
        <p:nvSpPr>
          <p:cNvPr id="578" name="Google Shape;578;p50"/>
          <p:cNvSpPr/>
          <p:nvPr/>
        </p:nvSpPr>
        <p:spPr>
          <a:xfrm>
            <a:off x="5319075" y="4473900"/>
            <a:ext cx="1357200" cy="160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579" name="Google Shape;579;p50"/>
          <p:cNvPicPr preferRelativeResize="0"/>
          <p:nvPr/>
        </p:nvPicPr>
        <p:blipFill>
          <a:blip r:embed="rId4">
            <a:alphaModFix/>
          </a:blip>
          <a:stretch>
            <a:fillRect/>
          </a:stretch>
        </p:blipFill>
        <p:spPr>
          <a:xfrm>
            <a:off x="781525" y="942725"/>
            <a:ext cx="3343240" cy="3920225"/>
          </a:xfrm>
          <a:prstGeom prst="rect">
            <a:avLst/>
          </a:prstGeom>
          <a:noFill/>
          <a:ln>
            <a:noFill/>
          </a:ln>
        </p:spPr>
      </p:pic>
      <p:sp>
        <p:nvSpPr>
          <p:cNvPr id="580" name="Google Shape;580;p50"/>
          <p:cNvSpPr/>
          <p:nvPr/>
        </p:nvSpPr>
        <p:spPr>
          <a:xfrm>
            <a:off x="1283275" y="4663225"/>
            <a:ext cx="1357200" cy="160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4" name="Shape 584"/>
        <p:cNvGrpSpPr/>
        <p:nvPr/>
      </p:nvGrpSpPr>
      <p:grpSpPr>
        <a:xfrm>
          <a:off x="0" y="0"/>
          <a:ext cx="0" cy="0"/>
          <a:chOff x="0" y="0"/>
          <a:chExt cx="0" cy="0"/>
        </a:xfrm>
      </p:grpSpPr>
      <p:sp>
        <p:nvSpPr>
          <p:cNvPr id="585" name="Google Shape;585;p51"/>
          <p:cNvSpPr txBox="1"/>
          <p:nvPr>
            <p:ph type="title"/>
          </p:nvPr>
        </p:nvSpPr>
        <p:spPr>
          <a:xfrm>
            <a:off x="587125" y="266575"/>
            <a:ext cx="7505700" cy="651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latin typeface="Arial"/>
                <a:ea typeface="Arial"/>
                <a:cs typeface="Arial"/>
                <a:sym typeface="Arial"/>
              </a:rPr>
              <a:t>Evaluation of LLMs on English Vocabulary Test</a:t>
            </a:r>
            <a:endParaRPr>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586" name="Google Shape;586;p51"/>
          <p:cNvGrpSpPr/>
          <p:nvPr/>
        </p:nvGrpSpPr>
        <p:grpSpPr>
          <a:xfrm>
            <a:off x="1588800" y="1296450"/>
            <a:ext cx="5966375" cy="1275300"/>
            <a:chOff x="911500" y="1351450"/>
            <a:chExt cx="5966375" cy="1275300"/>
          </a:xfrm>
        </p:grpSpPr>
        <p:pic>
          <p:nvPicPr>
            <p:cNvPr id="587" name="Google Shape;587;p51"/>
            <p:cNvPicPr preferRelativeResize="0"/>
            <p:nvPr/>
          </p:nvPicPr>
          <p:blipFill>
            <a:blip r:embed="rId3">
              <a:alphaModFix/>
            </a:blip>
            <a:stretch>
              <a:fillRect/>
            </a:stretch>
          </p:blipFill>
          <p:spPr>
            <a:xfrm>
              <a:off x="911500" y="1351450"/>
              <a:ext cx="1008975" cy="1008975"/>
            </a:xfrm>
            <a:prstGeom prst="rect">
              <a:avLst/>
            </a:prstGeom>
            <a:noFill/>
            <a:ln>
              <a:noFill/>
            </a:ln>
          </p:spPr>
        </p:pic>
        <p:sp>
          <p:nvSpPr>
            <p:cNvPr id="588" name="Google Shape;588;p51"/>
            <p:cNvSpPr txBox="1"/>
            <p:nvPr/>
          </p:nvSpPr>
          <p:spPr>
            <a:xfrm>
              <a:off x="3026225" y="2272750"/>
              <a:ext cx="179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1100">
                  <a:latin typeface="Nunito"/>
                  <a:ea typeface="Nunito"/>
                  <a:cs typeface="Nunito"/>
                  <a:sym typeface="Nunito"/>
                </a:rPr>
                <a:t>Large Language Model</a:t>
              </a:r>
              <a:endParaRPr sz="1100">
                <a:latin typeface="Nunito"/>
                <a:ea typeface="Nunito"/>
                <a:cs typeface="Nunito"/>
                <a:sym typeface="Nunito"/>
              </a:endParaRPr>
            </a:p>
          </p:txBody>
        </p:sp>
        <p:sp>
          <p:nvSpPr>
            <p:cNvPr id="589" name="Google Shape;589;p51"/>
            <p:cNvSpPr/>
            <p:nvPr/>
          </p:nvSpPr>
          <p:spPr>
            <a:xfrm>
              <a:off x="2343525" y="1755438"/>
              <a:ext cx="528900" cy="2010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pic>
          <p:nvPicPr>
            <p:cNvPr id="590" name="Google Shape;590;p51"/>
            <p:cNvPicPr preferRelativeResize="0"/>
            <p:nvPr/>
          </p:nvPicPr>
          <p:blipFill>
            <a:blip r:embed="rId4">
              <a:alphaModFix/>
            </a:blip>
            <a:stretch>
              <a:fillRect/>
            </a:stretch>
          </p:blipFill>
          <p:spPr>
            <a:xfrm>
              <a:off x="3559575" y="1402725"/>
              <a:ext cx="906450" cy="906450"/>
            </a:xfrm>
            <a:prstGeom prst="rect">
              <a:avLst/>
            </a:prstGeom>
            <a:noFill/>
            <a:ln>
              <a:noFill/>
            </a:ln>
          </p:spPr>
        </p:pic>
        <p:pic>
          <p:nvPicPr>
            <p:cNvPr id="591" name="Google Shape;591;p51"/>
            <p:cNvPicPr preferRelativeResize="0"/>
            <p:nvPr/>
          </p:nvPicPr>
          <p:blipFill>
            <a:blip r:embed="rId5">
              <a:alphaModFix/>
            </a:blip>
            <a:stretch>
              <a:fillRect/>
            </a:stretch>
          </p:blipFill>
          <p:spPr>
            <a:xfrm>
              <a:off x="5926875" y="1380450"/>
              <a:ext cx="951000" cy="951000"/>
            </a:xfrm>
            <a:prstGeom prst="rect">
              <a:avLst/>
            </a:prstGeom>
            <a:noFill/>
            <a:ln>
              <a:noFill/>
            </a:ln>
          </p:spPr>
        </p:pic>
        <p:sp>
          <p:nvSpPr>
            <p:cNvPr id="592" name="Google Shape;592;p51"/>
            <p:cNvSpPr/>
            <p:nvPr/>
          </p:nvSpPr>
          <p:spPr>
            <a:xfrm>
              <a:off x="4931988" y="1755450"/>
              <a:ext cx="528900" cy="2010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grpSp>
      <p:sp>
        <p:nvSpPr>
          <p:cNvPr id="593" name="Google Shape;593;p51"/>
          <p:cNvSpPr/>
          <p:nvPr/>
        </p:nvSpPr>
        <p:spPr>
          <a:xfrm>
            <a:off x="1299650" y="2919625"/>
            <a:ext cx="2737800" cy="1164900"/>
          </a:xfrm>
          <a:prstGeom prst="horizontalScroll">
            <a:avLst>
              <a:gd fmla="val 12500"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t>Can LLMs effectively handle the task of removing invalid distractors?</a:t>
            </a:r>
            <a:endParaRPr/>
          </a:p>
        </p:txBody>
      </p:sp>
      <p:sp>
        <p:nvSpPr>
          <p:cNvPr id="594" name="Google Shape;594;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595" name="Google Shape;595;p51"/>
          <p:cNvPicPr preferRelativeResize="0"/>
          <p:nvPr/>
        </p:nvPicPr>
        <p:blipFill>
          <a:blip r:embed="rId6">
            <a:alphaModFix/>
          </a:blip>
          <a:stretch>
            <a:fillRect/>
          </a:stretch>
        </p:blipFill>
        <p:spPr>
          <a:xfrm>
            <a:off x="5521650" y="2949731"/>
            <a:ext cx="2033525" cy="143514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9" name="Shape 99"/>
        <p:cNvGrpSpPr/>
        <p:nvPr/>
      </p:nvGrpSpPr>
      <p:grpSpPr>
        <a:xfrm>
          <a:off x="0" y="0"/>
          <a:ext cx="0" cy="0"/>
          <a:chOff x="0" y="0"/>
          <a:chExt cx="0" cy="0"/>
        </a:xfrm>
      </p:grpSpPr>
      <p:sp>
        <p:nvSpPr>
          <p:cNvPr id="100" name="Google Shape;100;p16"/>
          <p:cNvSpPr txBox="1"/>
          <p:nvPr>
            <p:ph type="title"/>
          </p:nvPr>
        </p:nvSpPr>
        <p:spPr>
          <a:xfrm>
            <a:off x="587125" y="266575"/>
            <a:ext cx="7505700" cy="651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latin typeface="Arial"/>
                <a:ea typeface="Arial"/>
                <a:cs typeface="Arial"/>
                <a:sym typeface="Arial"/>
              </a:rPr>
              <a:t>Importance of Vocabulary Acquisition</a:t>
            </a:r>
            <a:endParaRPr>
              <a:latin typeface="Arial"/>
              <a:ea typeface="Arial"/>
              <a:cs typeface="Arial"/>
              <a:sym typeface="Arial"/>
            </a:endParaRPr>
          </a:p>
        </p:txBody>
      </p:sp>
      <p:pic>
        <p:nvPicPr>
          <p:cNvPr id="101" name="Google Shape;101;p16"/>
          <p:cNvPicPr preferRelativeResize="0"/>
          <p:nvPr/>
        </p:nvPicPr>
        <p:blipFill>
          <a:blip r:embed="rId3">
            <a:alphaModFix/>
          </a:blip>
          <a:stretch>
            <a:fillRect/>
          </a:stretch>
        </p:blipFill>
        <p:spPr>
          <a:xfrm>
            <a:off x="403800" y="2303187"/>
            <a:ext cx="2535075" cy="2535075"/>
          </a:xfrm>
          <a:prstGeom prst="rect">
            <a:avLst/>
          </a:prstGeom>
          <a:noFill/>
          <a:ln>
            <a:noFill/>
          </a:ln>
        </p:spPr>
      </p:pic>
      <p:sp>
        <p:nvSpPr>
          <p:cNvPr id="102" name="Google Shape;102;p16"/>
          <p:cNvSpPr/>
          <p:nvPr/>
        </p:nvSpPr>
        <p:spPr>
          <a:xfrm>
            <a:off x="1957850" y="1686825"/>
            <a:ext cx="2114700" cy="954600"/>
          </a:xfrm>
          <a:prstGeom prst="cloudCallout">
            <a:avLst>
              <a:gd fmla="val -20833" name="adj1"/>
              <a:gd fmla="val 62500"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300"/>
              <a:t>What is ‘’immunization”?</a:t>
            </a:r>
            <a:endParaRPr sz="1300"/>
          </a:p>
        </p:txBody>
      </p:sp>
      <p:pic>
        <p:nvPicPr>
          <p:cNvPr id="103" name="Google Shape;103;p16"/>
          <p:cNvPicPr preferRelativeResize="0"/>
          <p:nvPr/>
        </p:nvPicPr>
        <p:blipFill>
          <a:blip r:embed="rId4">
            <a:alphaModFix/>
          </a:blip>
          <a:stretch>
            <a:fillRect/>
          </a:stretch>
        </p:blipFill>
        <p:spPr>
          <a:xfrm>
            <a:off x="6911125" y="2863846"/>
            <a:ext cx="1413725" cy="1413725"/>
          </a:xfrm>
          <a:prstGeom prst="rect">
            <a:avLst/>
          </a:prstGeom>
          <a:noFill/>
          <a:ln>
            <a:noFill/>
          </a:ln>
        </p:spPr>
      </p:pic>
      <p:sp>
        <p:nvSpPr>
          <p:cNvPr id="104" name="Google Shape;104;p16"/>
          <p:cNvSpPr/>
          <p:nvPr/>
        </p:nvSpPr>
        <p:spPr>
          <a:xfrm flipH="1">
            <a:off x="4342200" y="1868025"/>
            <a:ext cx="2029200" cy="773400"/>
          </a:xfrm>
          <a:prstGeom prst="cloudCallout">
            <a:avLst>
              <a:gd fmla="val -20833" name="adj1"/>
              <a:gd fmla="val 62500"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t>This food is good!</a:t>
            </a:r>
            <a:endParaRPr/>
          </a:p>
        </p:txBody>
      </p:sp>
      <p:sp>
        <p:nvSpPr>
          <p:cNvPr id="105" name="Google Shape;105;p16"/>
          <p:cNvSpPr/>
          <p:nvPr/>
        </p:nvSpPr>
        <p:spPr>
          <a:xfrm>
            <a:off x="6778500" y="1868025"/>
            <a:ext cx="2029200" cy="773400"/>
          </a:xfrm>
          <a:prstGeom prst="cloudCallout">
            <a:avLst>
              <a:gd fmla="val -20833" name="adj1"/>
              <a:gd fmla="val 62500"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t>This food is delicious!</a:t>
            </a:r>
            <a:endParaRPr/>
          </a:p>
        </p:txBody>
      </p:sp>
      <p:pic>
        <p:nvPicPr>
          <p:cNvPr id="106" name="Google Shape;106;p16"/>
          <p:cNvPicPr preferRelativeResize="0"/>
          <p:nvPr/>
        </p:nvPicPr>
        <p:blipFill>
          <a:blip r:embed="rId5">
            <a:alphaModFix/>
          </a:blip>
          <a:stretch>
            <a:fillRect/>
          </a:stretch>
        </p:blipFill>
        <p:spPr>
          <a:xfrm>
            <a:off x="4890675" y="2796850"/>
            <a:ext cx="1480724" cy="1480724"/>
          </a:xfrm>
          <a:prstGeom prst="rect">
            <a:avLst/>
          </a:prstGeom>
          <a:noFill/>
          <a:ln>
            <a:noFill/>
          </a:ln>
        </p:spPr>
      </p:pic>
      <p:sp>
        <p:nvSpPr>
          <p:cNvPr id="107" name="Google Shape;107;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solidFill>
                  <a:schemeClr val="dk1"/>
                </a:solidFill>
                <a:latin typeface="Old Standard TT"/>
                <a:ea typeface="Old Standard TT"/>
                <a:cs typeface="Old Standard TT"/>
                <a:sym typeface="Old Standard TT"/>
              </a:rPr>
              <a:t>‹#›</a:t>
            </a:fld>
            <a:endParaRPr>
              <a:solidFill>
                <a:schemeClr val="dk1"/>
              </a:solidFill>
              <a:latin typeface="Old Standard TT"/>
              <a:ea typeface="Old Standard TT"/>
              <a:cs typeface="Old Standard TT"/>
              <a:sym typeface="Old Standard T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9" name="Shape 599"/>
        <p:cNvGrpSpPr/>
        <p:nvPr/>
      </p:nvGrpSpPr>
      <p:grpSpPr>
        <a:xfrm>
          <a:off x="0" y="0"/>
          <a:ext cx="0" cy="0"/>
          <a:chOff x="0" y="0"/>
          <a:chExt cx="0" cy="0"/>
        </a:xfrm>
      </p:grpSpPr>
      <p:sp>
        <p:nvSpPr>
          <p:cNvPr id="600" name="Google Shape;600;p5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latin typeface="Arial"/>
                <a:ea typeface="Arial"/>
                <a:cs typeface="Arial"/>
                <a:sym typeface="Arial"/>
              </a:rPr>
              <a:t>Impact of Candidate Set Size</a:t>
            </a:r>
            <a:endParaRPr>
              <a:latin typeface="Arial"/>
              <a:ea typeface="Arial"/>
              <a:cs typeface="Arial"/>
              <a:sym typeface="Arial"/>
            </a:endParaRPr>
          </a:p>
        </p:txBody>
      </p:sp>
      <p:sp>
        <p:nvSpPr>
          <p:cNvPr id="601" name="Google Shape;601;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solidFill>
                  <a:schemeClr val="dk1"/>
                </a:solidFill>
                <a:latin typeface="Old Standard TT"/>
                <a:ea typeface="Old Standard TT"/>
                <a:cs typeface="Old Standard TT"/>
                <a:sym typeface="Old Standard TT"/>
              </a:rPr>
              <a:t>‹#›</a:t>
            </a:fld>
            <a:endParaRPr>
              <a:solidFill>
                <a:schemeClr val="dk1"/>
              </a:solidFill>
              <a:latin typeface="Old Standard TT"/>
              <a:ea typeface="Old Standard TT"/>
              <a:cs typeface="Old Standard TT"/>
              <a:sym typeface="Old Standard TT"/>
            </a:endParaRPr>
          </a:p>
        </p:txBody>
      </p:sp>
      <p:pic>
        <p:nvPicPr>
          <p:cNvPr id="602" name="Google Shape;602;p52"/>
          <p:cNvPicPr preferRelativeResize="0"/>
          <p:nvPr/>
        </p:nvPicPr>
        <p:blipFill>
          <a:blip r:embed="rId3">
            <a:alphaModFix/>
          </a:blip>
          <a:stretch>
            <a:fillRect/>
          </a:stretch>
        </p:blipFill>
        <p:spPr>
          <a:xfrm>
            <a:off x="1697600" y="918473"/>
            <a:ext cx="5748807" cy="2282676"/>
          </a:xfrm>
          <a:prstGeom prst="rect">
            <a:avLst/>
          </a:prstGeom>
          <a:noFill/>
          <a:ln>
            <a:noFill/>
          </a:ln>
        </p:spPr>
      </p:pic>
      <p:sp>
        <p:nvSpPr>
          <p:cNvPr id="603" name="Google Shape;603;p52"/>
          <p:cNvSpPr/>
          <p:nvPr/>
        </p:nvSpPr>
        <p:spPr>
          <a:xfrm>
            <a:off x="4095650" y="1847825"/>
            <a:ext cx="524400" cy="541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604" name="Google Shape;604;p52"/>
          <p:cNvPicPr preferRelativeResize="0"/>
          <p:nvPr/>
        </p:nvPicPr>
        <p:blipFill>
          <a:blip r:embed="rId4">
            <a:alphaModFix/>
          </a:blip>
          <a:stretch>
            <a:fillRect/>
          </a:stretch>
        </p:blipFill>
        <p:spPr>
          <a:xfrm>
            <a:off x="2864950" y="3311323"/>
            <a:ext cx="2985784" cy="163755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53"/>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zh-TW" sz="4800">
                <a:latin typeface="Arial"/>
                <a:ea typeface="Arial"/>
                <a:cs typeface="Arial"/>
                <a:sym typeface="Arial"/>
              </a:rPr>
              <a:t>Conclusion</a:t>
            </a:r>
            <a:endParaRPr sz="4800">
              <a:latin typeface="Arial"/>
              <a:ea typeface="Arial"/>
              <a:cs typeface="Arial"/>
              <a:sym typeface="Arial"/>
            </a:endParaRPr>
          </a:p>
          <a:p>
            <a:pPr indent="0" lvl="0" marL="0" rtl="0" algn="l">
              <a:spcBef>
                <a:spcPts val="0"/>
              </a:spcBef>
              <a:spcAft>
                <a:spcPts val="0"/>
              </a:spcAft>
              <a:buSzPts val="990"/>
              <a:buNone/>
            </a:pPr>
            <a:r>
              <a:t/>
            </a:r>
            <a:endParaRPr sz="2220"/>
          </a:p>
          <a:p>
            <a:pPr indent="0" lvl="0" marL="0" rtl="0" algn="l">
              <a:spcBef>
                <a:spcPts val="0"/>
              </a:spcBef>
              <a:spcAft>
                <a:spcPts val="0"/>
              </a:spcAft>
              <a:buSzPts val="990"/>
              <a:buNone/>
            </a:pPr>
            <a:r>
              <a:t/>
            </a:r>
            <a:endParaRPr sz="2520"/>
          </a:p>
        </p:txBody>
      </p:sp>
      <p:sp>
        <p:nvSpPr>
          <p:cNvPr id="610" name="Google Shape;610;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solidFill>
                  <a:schemeClr val="accent1"/>
                </a:solidFill>
                <a:latin typeface="Old Standard TT"/>
                <a:ea typeface="Old Standard TT"/>
                <a:cs typeface="Old Standard TT"/>
                <a:sym typeface="Old Standard TT"/>
              </a:rPr>
              <a:t>‹#›</a:t>
            </a:fld>
            <a:endParaRPr>
              <a:solidFill>
                <a:schemeClr val="accent1"/>
              </a:solidFill>
              <a:latin typeface="Old Standard TT"/>
              <a:ea typeface="Old Standard TT"/>
              <a:cs typeface="Old Standard TT"/>
              <a:sym typeface="Old Standard T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14" name="Shape 614"/>
        <p:cNvGrpSpPr/>
        <p:nvPr/>
      </p:nvGrpSpPr>
      <p:grpSpPr>
        <a:xfrm>
          <a:off x="0" y="0"/>
          <a:ext cx="0" cy="0"/>
          <a:chOff x="0" y="0"/>
          <a:chExt cx="0" cy="0"/>
        </a:xfrm>
      </p:grpSpPr>
      <p:sp>
        <p:nvSpPr>
          <p:cNvPr id="615" name="Google Shape;615;p5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latin typeface="Arial"/>
                <a:ea typeface="Arial"/>
                <a:cs typeface="Arial"/>
                <a:sym typeface="Arial"/>
              </a:rPr>
              <a:t>Conclusion</a:t>
            </a:r>
            <a:endParaRPr>
              <a:latin typeface="Arial"/>
              <a:ea typeface="Arial"/>
              <a:cs typeface="Arial"/>
              <a:sym typeface="Arial"/>
            </a:endParaRPr>
          </a:p>
        </p:txBody>
      </p:sp>
      <p:sp>
        <p:nvSpPr>
          <p:cNvPr id="616" name="Google Shape;616;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solidFill>
                  <a:schemeClr val="dk1"/>
                </a:solidFill>
                <a:latin typeface="Old Standard TT"/>
                <a:ea typeface="Old Standard TT"/>
                <a:cs typeface="Old Standard TT"/>
                <a:sym typeface="Old Standard TT"/>
              </a:rPr>
              <a:t>‹#›</a:t>
            </a:fld>
            <a:endParaRPr>
              <a:solidFill>
                <a:schemeClr val="dk1"/>
              </a:solidFill>
              <a:latin typeface="Old Standard TT"/>
              <a:ea typeface="Old Standard TT"/>
              <a:cs typeface="Old Standard TT"/>
              <a:sym typeface="Old Standard TT"/>
            </a:endParaRPr>
          </a:p>
        </p:txBody>
      </p:sp>
      <p:pic>
        <p:nvPicPr>
          <p:cNvPr id="617" name="Google Shape;617;p54"/>
          <p:cNvPicPr preferRelativeResize="0"/>
          <p:nvPr/>
        </p:nvPicPr>
        <p:blipFill>
          <a:blip r:embed="rId3">
            <a:alphaModFix/>
          </a:blip>
          <a:stretch>
            <a:fillRect/>
          </a:stretch>
        </p:blipFill>
        <p:spPr>
          <a:xfrm>
            <a:off x="1841906" y="3377099"/>
            <a:ext cx="1035548" cy="995062"/>
          </a:xfrm>
          <a:prstGeom prst="rect">
            <a:avLst/>
          </a:prstGeom>
          <a:noFill/>
          <a:ln>
            <a:noFill/>
          </a:ln>
        </p:spPr>
      </p:pic>
      <p:pic>
        <p:nvPicPr>
          <p:cNvPr id="618" name="Google Shape;618;p54"/>
          <p:cNvPicPr preferRelativeResize="0"/>
          <p:nvPr/>
        </p:nvPicPr>
        <p:blipFill>
          <a:blip r:embed="rId4">
            <a:alphaModFix/>
          </a:blip>
          <a:stretch>
            <a:fillRect/>
          </a:stretch>
        </p:blipFill>
        <p:spPr>
          <a:xfrm>
            <a:off x="1482950" y="3013739"/>
            <a:ext cx="387775" cy="372613"/>
          </a:xfrm>
          <a:prstGeom prst="rect">
            <a:avLst/>
          </a:prstGeom>
          <a:noFill/>
          <a:ln>
            <a:noFill/>
          </a:ln>
        </p:spPr>
      </p:pic>
      <p:sp>
        <p:nvSpPr>
          <p:cNvPr id="619" name="Google Shape;619;p54"/>
          <p:cNvSpPr/>
          <p:nvPr/>
        </p:nvSpPr>
        <p:spPr>
          <a:xfrm>
            <a:off x="3039850" y="3821542"/>
            <a:ext cx="539400" cy="1818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620" name="Google Shape;620;p54"/>
          <p:cNvPicPr preferRelativeResize="0"/>
          <p:nvPr/>
        </p:nvPicPr>
        <p:blipFill>
          <a:blip r:embed="rId5">
            <a:alphaModFix/>
          </a:blip>
          <a:stretch>
            <a:fillRect/>
          </a:stretch>
        </p:blipFill>
        <p:spPr>
          <a:xfrm>
            <a:off x="3741617" y="3475532"/>
            <a:ext cx="950673" cy="913503"/>
          </a:xfrm>
          <a:prstGeom prst="rect">
            <a:avLst/>
          </a:prstGeom>
          <a:noFill/>
          <a:ln>
            <a:noFill/>
          </a:ln>
        </p:spPr>
      </p:pic>
      <p:sp>
        <p:nvSpPr>
          <p:cNvPr id="621" name="Google Shape;621;p54"/>
          <p:cNvSpPr/>
          <p:nvPr/>
        </p:nvSpPr>
        <p:spPr>
          <a:xfrm>
            <a:off x="4849198" y="3821542"/>
            <a:ext cx="539400" cy="1818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sp>
        <p:nvSpPr>
          <p:cNvPr id="622" name="Google Shape;622;p54"/>
          <p:cNvSpPr/>
          <p:nvPr/>
        </p:nvSpPr>
        <p:spPr>
          <a:xfrm>
            <a:off x="1841900" y="2322050"/>
            <a:ext cx="1739400" cy="995100"/>
          </a:xfrm>
          <a:prstGeom prst="cloudCallout">
            <a:avLst>
              <a:gd fmla="val -20833" name="adj1"/>
              <a:gd fmla="val 62500"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100"/>
              <a:t>Could you suggest some distractors?</a:t>
            </a:r>
            <a:endParaRPr sz="1100"/>
          </a:p>
        </p:txBody>
      </p:sp>
      <p:sp>
        <p:nvSpPr>
          <p:cNvPr id="623" name="Google Shape;623;p54"/>
          <p:cNvSpPr/>
          <p:nvPr/>
        </p:nvSpPr>
        <p:spPr>
          <a:xfrm>
            <a:off x="3449076" y="2501913"/>
            <a:ext cx="1718700" cy="875100"/>
          </a:xfrm>
          <a:prstGeom prst="cloudCallout">
            <a:avLst>
              <a:gd fmla="val -20833" name="adj1"/>
              <a:gd fmla="val 62500"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100"/>
              <a:t>According to the context, 'Ruined' is appropriate</a:t>
            </a:r>
            <a:endParaRPr sz="1100"/>
          </a:p>
        </p:txBody>
      </p:sp>
      <p:pic>
        <p:nvPicPr>
          <p:cNvPr id="624" name="Google Shape;624;p54"/>
          <p:cNvPicPr preferRelativeResize="0"/>
          <p:nvPr/>
        </p:nvPicPr>
        <p:blipFill>
          <a:blip r:embed="rId5">
            <a:alphaModFix/>
          </a:blip>
          <a:stretch>
            <a:fillRect/>
          </a:stretch>
        </p:blipFill>
        <p:spPr>
          <a:xfrm>
            <a:off x="5556460" y="3455754"/>
            <a:ext cx="950673" cy="913503"/>
          </a:xfrm>
          <a:prstGeom prst="rect">
            <a:avLst/>
          </a:prstGeom>
          <a:noFill/>
          <a:ln>
            <a:noFill/>
          </a:ln>
        </p:spPr>
      </p:pic>
      <p:sp>
        <p:nvSpPr>
          <p:cNvPr id="625" name="Google Shape;625;p54"/>
          <p:cNvSpPr/>
          <p:nvPr/>
        </p:nvSpPr>
        <p:spPr>
          <a:xfrm>
            <a:off x="5011024" y="2413887"/>
            <a:ext cx="1550100" cy="913500"/>
          </a:xfrm>
          <a:prstGeom prst="cloudCallout">
            <a:avLst>
              <a:gd fmla="val 1355" name="adj1"/>
              <a:gd fmla="val 72903"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100"/>
              <a:t>Wait! 'Ruined' perfectly fits this context!</a:t>
            </a:r>
            <a:endParaRPr sz="1100"/>
          </a:p>
        </p:txBody>
      </p:sp>
      <p:sp>
        <p:nvSpPr>
          <p:cNvPr id="626" name="Google Shape;626;p54"/>
          <p:cNvSpPr/>
          <p:nvPr/>
        </p:nvSpPr>
        <p:spPr>
          <a:xfrm flipH="1">
            <a:off x="4441049" y="4447912"/>
            <a:ext cx="1278900" cy="372600"/>
          </a:xfrm>
          <a:prstGeom prst="curvedUpArrow">
            <a:avLst>
              <a:gd fmla="val 25000" name="adj1"/>
              <a:gd fmla="val 50000" name="adj2"/>
              <a:gd fmla="val 25000" name="adj3"/>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sp>
        <p:nvSpPr>
          <p:cNvPr id="627" name="Google Shape;627;p54"/>
          <p:cNvSpPr/>
          <p:nvPr/>
        </p:nvSpPr>
        <p:spPr>
          <a:xfrm>
            <a:off x="6285699" y="2608625"/>
            <a:ext cx="2336100" cy="913500"/>
          </a:xfrm>
          <a:prstGeom prst="cloudCallout">
            <a:avLst>
              <a:gd fmla="val -20833" name="adj1"/>
              <a:gd fmla="val 62500"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100"/>
              <a:t>Let’s take a moment to carefully re-evaluate this.</a:t>
            </a:r>
            <a:endParaRPr sz="1100"/>
          </a:p>
        </p:txBody>
      </p:sp>
      <p:pic>
        <p:nvPicPr>
          <p:cNvPr id="628" name="Google Shape;628;p54"/>
          <p:cNvPicPr preferRelativeResize="0"/>
          <p:nvPr/>
        </p:nvPicPr>
        <p:blipFill>
          <a:blip r:embed="rId5">
            <a:alphaModFix/>
          </a:blip>
          <a:stretch>
            <a:fillRect/>
          </a:stretch>
        </p:blipFill>
        <p:spPr>
          <a:xfrm>
            <a:off x="5187405" y="1046632"/>
            <a:ext cx="950673" cy="913503"/>
          </a:xfrm>
          <a:prstGeom prst="rect">
            <a:avLst/>
          </a:prstGeom>
          <a:noFill/>
          <a:ln>
            <a:noFill/>
          </a:ln>
        </p:spPr>
      </p:pic>
      <p:sp>
        <p:nvSpPr>
          <p:cNvPr id="629" name="Google Shape;629;p54"/>
          <p:cNvSpPr/>
          <p:nvPr/>
        </p:nvSpPr>
        <p:spPr>
          <a:xfrm>
            <a:off x="4244188" y="1412467"/>
            <a:ext cx="539400" cy="1818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630" name="Google Shape;630;p54"/>
          <p:cNvPicPr preferRelativeResize="0"/>
          <p:nvPr/>
        </p:nvPicPr>
        <p:blipFill>
          <a:blip r:embed="rId6">
            <a:alphaModFix/>
          </a:blip>
          <a:stretch>
            <a:fillRect/>
          </a:stretch>
        </p:blipFill>
        <p:spPr>
          <a:xfrm>
            <a:off x="2948287" y="1005800"/>
            <a:ext cx="995151" cy="995151"/>
          </a:xfrm>
          <a:prstGeom prst="rect">
            <a:avLst/>
          </a:prstGeom>
          <a:noFill/>
          <a:ln>
            <a:noFill/>
          </a:ln>
        </p:spPr>
      </p:pic>
      <p:sp>
        <p:nvSpPr>
          <p:cNvPr id="631" name="Google Shape;631;p54"/>
          <p:cNvSpPr txBox="1"/>
          <p:nvPr/>
        </p:nvSpPr>
        <p:spPr>
          <a:xfrm>
            <a:off x="5200613" y="1792125"/>
            <a:ext cx="995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a:solidFill>
                  <a:schemeClr val="dk1"/>
                </a:solidFill>
              </a:rPr>
              <a:t>Assistent</a:t>
            </a:r>
            <a:endParaRPr>
              <a:solidFill>
                <a:schemeClr val="dk1"/>
              </a:solidFill>
            </a:endParaRPr>
          </a:p>
        </p:txBody>
      </p:sp>
      <p:sp>
        <p:nvSpPr>
          <p:cNvPr id="632" name="Google Shape;632;p54"/>
          <p:cNvSpPr txBox="1"/>
          <p:nvPr/>
        </p:nvSpPr>
        <p:spPr>
          <a:xfrm>
            <a:off x="5585650" y="4545175"/>
            <a:ext cx="954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200">
                <a:solidFill>
                  <a:schemeClr val="dk1"/>
                </a:solidFill>
              </a:rPr>
              <a:t>self-review</a:t>
            </a:r>
            <a:endParaRPr sz="1200">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6" name="Shape 636"/>
        <p:cNvGrpSpPr/>
        <p:nvPr/>
      </p:nvGrpSpPr>
      <p:grpSpPr>
        <a:xfrm>
          <a:off x="0" y="0"/>
          <a:ext cx="0" cy="0"/>
          <a:chOff x="0" y="0"/>
          <a:chExt cx="0" cy="0"/>
        </a:xfrm>
      </p:grpSpPr>
      <p:sp>
        <p:nvSpPr>
          <p:cNvPr id="637" name="Google Shape;637;p55"/>
          <p:cNvSpPr txBox="1"/>
          <p:nvPr>
            <p:ph type="title"/>
          </p:nvPr>
        </p:nvSpPr>
        <p:spPr>
          <a:xfrm>
            <a:off x="587125" y="266575"/>
            <a:ext cx="7505700" cy="651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latin typeface="Arial"/>
                <a:ea typeface="Arial"/>
                <a:cs typeface="Arial"/>
                <a:sym typeface="Arial"/>
              </a:rPr>
              <a:t>Future Work</a:t>
            </a:r>
            <a:endParaRPr>
              <a:latin typeface="Arial"/>
              <a:ea typeface="Arial"/>
              <a:cs typeface="Arial"/>
              <a:sym typeface="Arial"/>
            </a:endParaRPr>
          </a:p>
        </p:txBody>
      </p:sp>
      <p:sp>
        <p:nvSpPr>
          <p:cNvPr id="638" name="Google Shape;638;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solidFill>
                  <a:schemeClr val="dk1"/>
                </a:solidFill>
                <a:latin typeface="Old Standard TT"/>
                <a:ea typeface="Old Standard TT"/>
                <a:cs typeface="Old Standard TT"/>
                <a:sym typeface="Old Standard TT"/>
              </a:rPr>
              <a:t>‹#›</a:t>
            </a:fld>
            <a:endParaRPr>
              <a:solidFill>
                <a:schemeClr val="dk1"/>
              </a:solidFill>
              <a:latin typeface="Old Standard TT"/>
              <a:ea typeface="Old Standard TT"/>
              <a:cs typeface="Old Standard TT"/>
              <a:sym typeface="Old Standard TT"/>
            </a:endParaRPr>
          </a:p>
        </p:txBody>
      </p:sp>
      <p:pic>
        <p:nvPicPr>
          <p:cNvPr id="639" name="Google Shape;639;p55"/>
          <p:cNvPicPr preferRelativeResize="0"/>
          <p:nvPr/>
        </p:nvPicPr>
        <p:blipFill>
          <a:blip r:embed="rId3">
            <a:alphaModFix/>
          </a:blip>
          <a:stretch>
            <a:fillRect/>
          </a:stretch>
        </p:blipFill>
        <p:spPr>
          <a:xfrm>
            <a:off x="152400" y="1070875"/>
            <a:ext cx="8839199" cy="3402790"/>
          </a:xfrm>
          <a:prstGeom prst="rect">
            <a:avLst/>
          </a:prstGeom>
          <a:noFill/>
          <a:ln>
            <a:noFill/>
          </a:ln>
        </p:spPr>
      </p:pic>
      <p:sp>
        <p:nvSpPr>
          <p:cNvPr id="640" name="Google Shape;640;p55"/>
          <p:cNvSpPr/>
          <p:nvPr/>
        </p:nvSpPr>
        <p:spPr>
          <a:xfrm>
            <a:off x="6740200" y="997375"/>
            <a:ext cx="2178600" cy="2330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56"/>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zh-TW" sz="4800">
                <a:latin typeface="Arial"/>
                <a:ea typeface="Arial"/>
                <a:cs typeface="Arial"/>
                <a:sym typeface="Arial"/>
              </a:rPr>
              <a:t>Thank You!</a:t>
            </a:r>
            <a:endParaRPr sz="2220">
              <a:latin typeface="Arial"/>
              <a:ea typeface="Arial"/>
              <a:cs typeface="Arial"/>
              <a:sym typeface="Arial"/>
            </a:endParaRPr>
          </a:p>
          <a:p>
            <a:pPr indent="0" lvl="0" marL="0" rtl="0" algn="l">
              <a:spcBef>
                <a:spcPts val="0"/>
              </a:spcBef>
              <a:spcAft>
                <a:spcPts val="0"/>
              </a:spcAft>
              <a:buSzPts val="990"/>
              <a:buNone/>
            </a:pPr>
            <a:r>
              <a:t/>
            </a:r>
            <a:endParaRPr sz="2520"/>
          </a:p>
        </p:txBody>
      </p:sp>
      <p:sp>
        <p:nvSpPr>
          <p:cNvPr id="646" name="Google Shape;646;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solidFill>
                  <a:schemeClr val="accent1"/>
                </a:solidFill>
                <a:latin typeface="Old Standard TT"/>
                <a:ea typeface="Old Standard TT"/>
                <a:cs typeface="Old Standard TT"/>
                <a:sym typeface="Old Standard TT"/>
              </a:rPr>
              <a:t>‹#›</a:t>
            </a:fld>
            <a:endParaRPr>
              <a:solidFill>
                <a:schemeClr val="accent1"/>
              </a:solidFill>
              <a:latin typeface="Old Standard TT"/>
              <a:ea typeface="Old Standard TT"/>
              <a:cs typeface="Old Standard TT"/>
              <a:sym typeface="Old Standard T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57"/>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zh-TW" sz="4800">
                <a:latin typeface="Arial"/>
                <a:ea typeface="Arial"/>
                <a:cs typeface="Arial"/>
                <a:sym typeface="Arial"/>
              </a:rPr>
              <a:t>Appendix</a:t>
            </a:r>
            <a:endParaRPr sz="4800">
              <a:latin typeface="Arial"/>
              <a:ea typeface="Arial"/>
              <a:cs typeface="Arial"/>
              <a:sym typeface="Arial"/>
            </a:endParaRPr>
          </a:p>
          <a:p>
            <a:pPr indent="0" lvl="0" marL="0" rtl="0" algn="l">
              <a:spcBef>
                <a:spcPts val="0"/>
              </a:spcBef>
              <a:spcAft>
                <a:spcPts val="0"/>
              </a:spcAft>
              <a:buSzPts val="990"/>
              <a:buNone/>
            </a:pPr>
            <a:r>
              <a:t/>
            </a:r>
            <a:endParaRPr sz="2220"/>
          </a:p>
          <a:p>
            <a:pPr indent="0" lvl="0" marL="0" rtl="0" algn="l">
              <a:spcBef>
                <a:spcPts val="0"/>
              </a:spcBef>
              <a:spcAft>
                <a:spcPts val="0"/>
              </a:spcAft>
              <a:buSzPts val="990"/>
              <a:buNone/>
            </a:pPr>
            <a:r>
              <a:t/>
            </a:r>
            <a:endParaRPr sz="2520"/>
          </a:p>
        </p:txBody>
      </p:sp>
      <p:sp>
        <p:nvSpPr>
          <p:cNvPr id="652" name="Google Shape;652;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solidFill>
                  <a:schemeClr val="accent1"/>
                </a:solidFill>
                <a:latin typeface="Old Standard TT"/>
                <a:ea typeface="Old Standard TT"/>
                <a:cs typeface="Old Standard TT"/>
                <a:sym typeface="Old Standard TT"/>
              </a:rPr>
              <a:t>‹#›</a:t>
            </a:fld>
            <a:endParaRPr>
              <a:solidFill>
                <a:schemeClr val="accent1"/>
              </a:solidFill>
              <a:latin typeface="Old Standard TT"/>
              <a:ea typeface="Old Standard TT"/>
              <a:cs typeface="Old Standard TT"/>
              <a:sym typeface="Old Standard T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6" name="Shape 656"/>
        <p:cNvGrpSpPr/>
        <p:nvPr/>
      </p:nvGrpSpPr>
      <p:grpSpPr>
        <a:xfrm>
          <a:off x="0" y="0"/>
          <a:ext cx="0" cy="0"/>
          <a:chOff x="0" y="0"/>
          <a:chExt cx="0" cy="0"/>
        </a:xfrm>
      </p:grpSpPr>
      <p:sp>
        <p:nvSpPr>
          <p:cNvPr id="657" name="Google Shape;657;p5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latin typeface="Arial"/>
                <a:ea typeface="Arial"/>
                <a:cs typeface="Arial"/>
                <a:sym typeface="Arial"/>
              </a:rPr>
              <a:t>Possible Solution of Large Candidate Set Size</a:t>
            </a:r>
            <a:endParaRPr>
              <a:latin typeface="Arial"/>
              <a:ea typeface="Arial"/>
              <a:cs typeface="Arial"/>
              <a:sym typeface="Arial"/>
            </a:endParaRPr>
          </a:p>
        </p:txBody>
      </p:sp>
      <p:sp>
        <p:nvSpPr>
          <p:cNvPr id="658" name="Google Shape;658;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solidFill>
                  <a:schemeClr val="dk1"/>
                </a:solidFill>
                <a:latin typeface="Old Standard TT"/>
                <a:ea typeface="Old Standard TT"/>
                <a:cs typeface="Old Standard TT"/>
                <a:sym typeface="Old Standard TT"/>
              </a:rPr>
              <a:t>‹#›</a:t>
            </a:fld>
            <a:endParaRPr>
              <a:solidFill>
                <a:schemeClr val="dk1"/>
              </a:solidFill>
              <a:latin typeface="Old Standard TT"/>
              <a:ea typeface="Old Standard TT"/>
              <a:cs typeface="Old Standard TT"/>
              <a:sym typeface="Old Standard TT"/>
            </a:endParaRPr>
          </a:p>
        </p:txBody>
      </p:sp>
      <p:grpSp>
        <p:nvGrpSpPr>
          <p:cNvPr id="659" name="Google Shape;659;p58"/>
          <p:cNvGrpSpPr/>
          <p:nvPr/>
        </p:nvGrpSpPr>
        <p:grpSpPr>
          <a:xfrm>
            <a:off x="2568535" y="961900"/>
            <a:ext cx="4389815" cy="3960075"/>
            <a:chOff x="2912210" y="1031800"/>
            <a:chExt cx="4389815" cy="3960075"/>
          </a:xfrm>
        </p:grpSpPr>
        <p:sp>
          <p:nvSpPr>
            <p:cNvPr id="660" name="Google Shape;660;p58"/>
            <p:cNvSpPr/>
            <p:nvPr/>
          </p:nvSpPr>
          <p:spPr>
            <a:xfrm>
              <a:off x="3814800" y="1031800"/>
              <a:ext cx="1514400" cy="8154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0000" lIns="91425" spcFirstLastPara="1" rIns="91425" wrap="square" tIns="91425">
              <a:noAutofit/>
            </a:bodyPr>
            <a:lstStyle/>
            <a:p>
              <a:pPr indent="0" lvl="0" marL="0" rtl="0" algn="ctr">
                <a:spcBef>
                  <a:spcPts val="0"/>
                </a:spcBef>
                <a:spcAft>
                  <a:spcPts val="0"/>
                </a:spcAft>
                <a:buNone/>
              </a:pPr>
              <a:r>
                <a:rPr lang="zh-TW"/>
                <a:t>Candidate Set</a:t>
              </a:r>
              <a:endParaRPr/>
            </a:p>
          </p:txBody>
        </p:sp>
        <p:pic>
          <p:nvPicPr>
            <p:cNvPr id="661" name="Google Shape;661;p58"/>
            <p:cNvPicPr preferRelativeResize="0"/>
            <p:nvPr/>
          </p:nvPicPr>
          <p:blipFill>
            <a:blip r:embed="rId3">
              <a:alphaModFix/>
            </a:blip>
            <a:stretch>
              <a:fillRect/>
            </a:stretch>
          </p:blipFill>
          <p:spPr>
            <a:xfrm>
              <a:off x="2936975" y="2165925"/>
              <a:ext cx="636575" cy="636575"/>
            </a:xfrm>
            <a:prstGeom prst="rect">
              <a:avLst/>
            </a:prstGeom>
            <a:noFill/>
            <a:ln>
              <a:noFill/>
            </a:ln>
          </p:spPr>
        </p:pic>
        <p:pic>
          <p:nvPicPr>
            <p:cNvPr id="662" name="Google Shape;662;p58"/>
            <p:cNvPicPr preferRelativeResize="0"/>
            <p:nvPr/>
          </p:nvPicPr>
          <p:blipFill>
            <a:blip r:embed="rId3">
              <a:alphaModFix/>
            </a:blip>
            <a:stretch>
              <a:fillRect/>
            </a:stretch>
          </p:blipFill>
          <p:spPr>
            <a:xfrm>
              <a:off x="3814800" y="2191125"/>
              <a:ext cx="636575" cy="636575"/>
            </a:xfrm>
            <a:prstGeom prst="rect">
              <a:avLst/>
            </a:prstGeom>
            <a:noFill/>
            <a:ln>
              <a:noFill/>
            </a:ln>
          </p:spPr>
        </p:pic>
        <p:pic>
          <p:nvPicPr>
            <p:cNvPr id="663" name="Google Shape;663;p58"/>
            <p:cNvPicPr preferRelativeResize="0"/>
            <p:nvPr/>
          </p:nvPicPr>
          <p:blipFill>
            <a:blip r:embed="rId3">
              <a:alphaModFix/>
            </a:blip>
            <a:stretch>
              <a:fillRect/>
            </a:stretch>
          </p:blipFill>
          <p:spPr>
            <a:xfrm>
              <a:off x="4692625" y="2191125"/>
              <a:ext cx="636575" cy="636575"/>
            </a:xfrm>
            <a:prstGeom prst="rect">
              <a:avLst/>
            </a:prstGeom>
            <a:noFill/>
            <a:ln>
              <a:noFill/>
            </a:ln>
          </p:spPr>
        </p:pic>
        <p:pic>
          <p:nvPicPr>
            <p:cNvPr id="664" name="Google Shape;664;p58"/>
            <p:cNvPicPr preferRelativeResize="0"/>
            <p:nvPr/>
          </p:nvPicPr>
          <p:blipFill>
            <a:blip r:embed="rId3">
              <a:alphaModFix/>
            </a:blip>
            <a:stretch>
              <a:fillRect/>
            </a:stretch>
          </p:blipFill>
          <p:spPr>
            <a:xfrm>
              <a:off x="5570450" y="2165925"/>
              <a:ext cx="636575" cy="636575"/>
            </a:xfrm>
            <a:prstGeom prst="rect">
              <a:avLst/>
            </a:prstGeom>
            <a:noFill/>
            <a:ln>
              <a:noFill/>
            </a:ln>
          </p:spPr>
        </p:pic>
        <p:cxnSp>
          <p:nvCxnSpPr>
            <p:cNvPr id="665" name="Google Shape;665;p58"/>
            <p:cNvCxnSpPr>
              <a:stCxn id="660" idx="3"/>
              <a:endCxn id="661" idx="0"/>
            </p:cNvCxnSpPr>
            <p:nvPr/>
          </p:nvCxnSpPr>
          <p:spPr>
            <a:xfrm rot="5400000">
              <a:off x="3754350" y="1348150"/>
              <a:ext cx="318600" cy="1316700"/>
            </a:xfrm>
            <a:prstGeom prst="bentConnector3">
              <a:avLst>
                <a:gd fmla="val 50020" name="adj1"/>
              </a:avLst>
            </a:prstGeom>
            <a:noFill/>
            <a:ln cap="flat" cmpd="sng" w="9525">
              <a:solidFill>
                <a:schemeClr val="dk2"/>
              </a:solidFill>
              <a:prstDash val="solid"/>
              <a:round/>
              <a:headEnd len="med" w="med" type="none"/>
              <a:tailEnd len="med" w="med" type="none"/>
            </a:ln>
          </p:spPr>
        </p:cxnSp>
        <p:cxnSp>
          <p:nvCxnSpPr>
            <p:cNvPr id="666" name="Google Shape;666;p58"/>
            <p:cNvCxnSpPr>
              <a:stCxn id="660" idx="3"/>
              <a:endCxn id="662" idx="0"/>
            </p:cNvCxnSpPr>
            <p:nvPr/>
          </p:nvCxnSpPr>
          <p:spPr>
            <a:xfrm rot="5400000">
              <a:off x="4180650" y="1799650"/>
              <a:ext cx="343800" cy="438900"/>
            </a:xfrm>
            <a:prstGeom prst="bentConnector3">
              <a:avLst>
                <a:gd fmla="val 50018" name="adj1"/>
              </a:avLst>
            </a:prstGeom>
            <a:noFill/>
            <a:ln cap="flat" cmpd="sng" w="9525">
              <a:solidFill>
                <a:schemeClr val="dk2"/>
              </a:solidFill>
              <a:prstDash val="solid"/>
              <a:round/>
              <a:headEnd len="med" w="med" type="none"/>
              <a:tailEnd len="med" w="med" type="none"/>
            </a:ln>
          </p:spPr>
        </p:cxnSp>
        <p:cxnSp>
          <p:nvCxnSpPr>
            <p:cNvPr id="667" name="Google Shape;667;p58"/>
            <p:cNvCxnSpPr>
              <a:stCxn id="660" idx="3"/>
              <a:endCxn id="663" idx="0"/>
            </p:cNvCxnSpPr>
            <p:nvPr/>
          </p:nvCxnSpPr>
          <p:spPr>
            <a:xfrm flipH="1" rot="-5400000">
              <a:off x="4619550" y="1799650"/>
              <a:ext cx="343800" cy="438900"/>
            </a:xfrm>
            <a:prstGeom prst="bentConnector3">
              <a:avLst>
                <a:gd fmla="val 50018" name="adj1"/>
              </a:avLst>
            </a:prstGeom>
            <a:noFill/>
            <a:ln cap="flat" cmpd="sng" w="9525">
              <a:solidFill>
                <a:schemeClr val="dk2"/>
              </a:solidFill>
              <a:prstDash val="solid"/>
              <a:round/>
              <a:headEnd len="med" w="med" type="none"/>
              <a:tailEnd len="med" w="med" type="none"/>
            </a:ln>
          </p:spPr>
        </p:cxnSp>
        <p:cxnSp>
          <p:nvCxnSpPr>
            <p:cNvPr id="668" name="Google Shape;668;p58"/>
            <p:cNvCxnSpPr>
              <a:stCxn id="660" idx="3"/>
              <a:endCxn id="664" idx="0"/>
            </p:cNvCxnSpPr>
            <p:nvPr/>
          </p:nvCxnSpPr>
          <p:spPr>
            <a:xfrm flipH="1" rot="-5400000">
              <a:off x="5071050" y="1348150"/>
              <a:ext cx="318600" cy="1316700"/>
            </a:xfrm>
            <a:prstGeom prst="bentConnector3">
              <a:avLst>
                <a:gd fmla="val 50020" name="adj1"/>
              </a:avLst>
            </a:prstGeom>
            <a:noFill/>
            <a:ln cap="flat" cmpd="sng" w="9525">
              <a:solidFill>
                <a:schemeClr val="dk2"/>
              </a:solidFill>
              <a:prstDash val="solid"/>
              <a:round/>
              <a:headEnd len="med" w="med" type="none"/>
              <a:tailEnd len="med" w="med" type="none"/>
            </a:ln>
          </p:spPr>
        </p:cxnSp>
        <p:sp>
          <p:nvSpPr>
            <p:cNvPr id="669" name="Google Shape;669;p58"/>
            <p:cNvSpPr txBox="1"/>
            <p:nvPr/>
          </p:nvSpPr>
          <p:spPr>
            <a:xfrm>
              <a:off x="6076150" y="1788250"/>
              <a:ext cx="1095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solidFill>
                    <a:schemeClr val="dk1"/>
                  </a:solidFill>
                </a:rPr>
                <a:t>Partition</a:t>
              </a:r>
              <a:endParaRPr sz="1800">
                <a:solidFill>
                  <a:schemeClr val="dk1"/>
                </a:solidFill>
              </a:endParaRPr>
            </a:p>
          </p:txBody>
        </p:sp>
        <p:sp>
          <p:nvSpPr>
            <p:cNvPr id="670" name="Google Shape;670;p58"/>
            <p:cNvSpPr/>
            <p:nvPr/>
          </p:nvSpPr>
          <p:spPr>
            <a:xfrm>
              <a:off x="2912210" y="3003075"/>
              <a:ext cx="686100" cy="318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latin typeface="Old Standard TT"/>
                  <a:ea typeface="Old Standard TT"/>
                  <a:cs typeface="Old Standard TT"/>
                  <a:sym typeface="Old Standard TT"/>
                </a:rPr>
                <a:t>ISSR</a:t>
              </a:r>
              <a:endParaRPr>
                <a:latin typeface="Old Standard TT"/>
                <a:ea typeface="Old Standard TT"/>
                <a:cs typeface="Old Standard TT"/>
                <a:sym typeface="Old Standard TT"/>
              </a:endParaRPr>
            </a:p>
          </p:txBody>
        </p:sp>
        <p:sp>
          <p:nvSpPr>
            <p:cNvPr id="671" name="Google Shape;671;p58"/>
            <p:cNvSpPr/>
            <p:nvPr/>
          </p:nvSpPr>
          <p:spPr>
            <a:xfrm>
              <a:off x="3790047" y="2979975"/>
              <a:ext cx="686100" cy="318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latin typeface="Old Standard TT"/>
                  <a:ea typeface="Old Standard TT"/>
                  <a:cs typeface="Old Standard TT"/>
                  <a:sym typeface="Old Standard TT"/>
                </a:rPr>
                <a:t>ISSR</a:t>
              </a:r>
              <a:endParaRPr>
                <a:latin typeface="Old Standard TT"/>
                <a:ea typeface="Old Standard TT"/>
                <a:cs typeface="Old Standard TT"/>
                <a:sym typeface="Old Standard TT"/>
              </a:endParaRPr>
            </a:p>
          </p:txBody>
        </p:sp>
        <p:sp>
          <p:nvSpPr>
            <p:cNvPr id="672" name="Google Shape;672;p58"/>
            <p:cNvSpPr/>
            <p:nvPr/>
          </p:nvSpPr>
          <p:spPr>
            <a:xfrm>
              <a:off x="4667910" y="2979975"/>
              <a:ext cx="686100" cy="318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latin typeface="Old Standard TT"/>
                  <a:ea typeface="Old Standard TT"/>
                  <a:cs typeface="Old Standard TT"/>
                  <a:sym typeface="Old Standard TT"/>
                </a:rPr>
                <a:t>ISSR</a:t>
              </a:r>
              <a:endParaRPr>
                <a:latin typeface="Old Standard TT"/>
                <a:ea typeface="Old Standard TT"/>
                <a:cs typeface="Old Standard TT"/>
                <a:sym typeface="Old Standard TT"/>
              </a:endParaRPr>
            </a:p>
          </p:txBody>
        </p:sp>
        <p:sp>
          <p:nvSpPr>
            <p:cNvPr id="673" name="Google Shape;673;p58"/>
            <p:cNvSpPr/>
            <p:nvPr/>
          </p:nvSpPr>
          <p:spPr>
            <a:xfrm>
              <a:off x="5545760" y="2979975"/>
              <a:ext cx="686100" cy="318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latin typeface="Old Standard TT"/>
                  <a:ea typeface="Old Standard TT"/>
                  <a:cs typeface="Old Standard TT"/>
                  <a:sym typeface="Old Standard TT"/>
                </a:rPr>
                <a:t>ISSR</a:t>
              </a:r>
              <a:endParaRPr>
                <a:latin typeface="Old Standard TT"/>
                <a:ea typeface="Old Standard TT"/>
                <a:cs typeface="Old Standard TT"/>
                <a:sym typeface="Old Standard TT"/>
              </a:endParaRPr>
            </a:p>
          </p:txBody>
        </p:sp>
        <p:cxnSp>
          <p:nvCxnSpPr>
            <p:cNvPr id="674" name="Google Shape;674;p58"/>
            <p:cNvCxnSpPr>
              <a:stCxn id="661" idx="2"/>
              <a:endCxn id="670" idx="0"/>
            </p:cNvCxnSpPr>
            <p:nvPr/>
          </p:nvCxnSpPr>
          <p:spPr>
            <a:xfrm>
              <a:off x="3255262" y="2802500"/>
              <a:ext cx="0" cy="200700"/>
            </a:xfrm>
            <a:prstGeom prst="straightConnector1">
              <a:avLst/>
            </a:prstGeom>
            <a:noFill/>
            <a:ln cap="flat" cmpd="sng" w="9525">
              <a:solidFill>
                <a:schemeClr val="dk2"/>
              </a:solidFill>
              <a:prstDash val="solid"/>
              <a:round/>
              <a:headEnd len="med" w="med" type="none"/>
              <a:tailEnd len="med" w="med" type="none"/>
            </a:ln>
          </p:spPr>
        </p:cxnSp>
        <p:cxnSp>
          <p:nvCxnSpPr>
            <p:cNvPr id="675" name="Google Shape;675;p58"/>
            <p:cNvCxnSpPr>
              <a:stCxn id="662" idx="2"/>
              <a:endCxn id="671" idx="0"/>
            </p:cNvCxnSpPr>
            <p:nvPr/>
          </p:nvCxnSpPr>
          <p:spPr>
            <a:xfrm>
              <a:off x="4133087" y="2827700"/>
              <a:ext cx="0" cy="152400"/>
            </a:xfrm>
            <a:prstGeom prst="straightConnector1">
              <a:avLst/>
            </a:prstGeom>
            <a:noFill/>
            <a:ln cap="flat" cmpd="sng" w="9525">
              <a:solidFill>
                <a:schemeClr val="dk2"/>
              </a:solidFill>
              <a:prstDash val="solid"/>
              <a:round/>
              <a:headEnd len="med" w="med" type="none"/>
              <a:tailEnd len="med" w="med" type="none"/>
            </a:ln>
          </p:spPr>
        </p:cxnSp>
        <p:cxnSp>
          <p:nvCxnSpPr>
            <p:cNvPr id="676" name="Google Shape;676;p58"/>
            <p:cNvCxnSpPr>
              <a:stCxn id="663" idx="2"/>
              <a:endCxn id="672" idx="0"/>
            </p:cNvCxnSpPr>
            <p:nvPr/>
          </p:nvCxnSpPr>
          <p:spPr>
            <a:xfrm>
              <a:off x="5010912" y="2827700"/>
              <a:ext cx="0" cy="152400"/>
            </a:xfrm>
            <a:prstGeom prst="straightConnector1">
              <a:avLst/>
            </a:prstGeom>
            <a:noFill/>
            <a:ln cap="flat" cmpd="sng" w="9525">
              <a:solidFill>
                <a:schemeClr val="dk2"/>
              </a:solidFill>
              <a:prstDash val="solid"/>
              <a:round/>
              <a:headEnd len="med" w="med" type="none"/>
              <a:tailEnd len="med" w="med" type="none"/>
            </a:ln>
          </p:spPr>
        </p:cxnSp>
        <p:cxnSp>
          <p:nvCxnSpPr>
            <p:cNvPr id="677" name="Google Shape;677;p58"/>
            <p:cNvCxnSpPr>
              <a:stCxn id="664" idx="2"/>
              <a:endCxn id="673" idx="0"/>
            </p:cNvCxnSpPr>
            <p:nvPr/>
          </p:nvCxnSpPr>
          <p:spPr>
            <a:xfrm>
              <a:off x="5888737" y="2802500"/>
              <a:ext cx="0" cy="177600"/>
            </a:xfrm>
            <a:prstGeom prst="straightConnector1">
              <a:avLst/>
            </a:prstGeom>
            <a:noFill/>
            <a:ln cap="flat" cmpd="sng" w="9525">
              <a:solidFill>
                <a:schemeClr val="dk2"/>
              </a:solidFill>
              <a:prstDash val="solid"/>
              <a:round/>
              <a:headEnd len="med" w="med" type="none"/>
              <a:tailEnd len="med" w="med" type="none"/>
            </a:ln>
          </p:spPr>
        </p:cxnSp>
        <p:sp>
          <p:nvSpPr>
            <p:cNvPr id="678" name="Google Shape;678;p58"/>
            <p:cNvSpPr/>
            <p:nvPr/>
          </p:nvSpPr>
          <p:spPr>
            <a:xfrm>
              <a:off x="3537600" y="3485075"/>
              <a:ext cx="2068800" cy="5217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t>New </a:t>
              </a:r>
              <a:r>
                <a:rPr lang="zh-TW"/>
                <a:t>Candidate Set</a:t>
              </a:r>
              <a:endParaRPr/>
            </a:p>
          </p:txBody>
        </p:sp>
        <p:cxnSp>
          <p:nvCxnSpPr>
            <p:cNvPr id="679" name="Google Shape;679;p58"/>
            <p:cNvCxnSpPr>
              <a:stCxn id="670" idx="2"/>
              <a:endCxn id="678" idx="1"/>
            </p:cNvCxnSpPr>
            <p:nvPr/>
          </p:nvCxnSpPr>
          <p:spPr>
            <a:xfrm flipH="1" rot="-5400000">
              <a:off x="3831860" y="2745075"/>
              <a:ext cx="163500" cy="1316700"/>
            </a:xfrm>
            <a:prstGeom prst="bentConnector3">
              <a:avLst>
                <a:gd fmla="val 49969" name="adj1"/>
              </a:avLst>
            </a:prstGeom>
            <a:noFill/>
            <a:ln cap="flat" cmpd="sng" w="9525">
              <a:solidFill>
                <a:schemeClr val="dk2"/>
              </a:solidFill>
              <a:prstDash val="solid"/>
              <a:round/>
              <a:headEnd len="med" w="med" type="none"/>
              <a:tailEnd len="med" w="med" type="none"/>
            </a:ln>
          </p:spPr>
        </p:cxnSp>
        <p:cxnSp>
          <p:nvCxnSpPr>
            <p:cNvPr id="680" name="Google Shape;680;p58"/>
            <p:cNvCxnSpPr>
              <a:stCxn id="671" idx="2"/>
              <a:endCxn id="678" idx="1"/>
            </p:cNvCxnSpPr>
            <p:nvPr/>
          </p:nvCxnSpPr>
          <p:spPr>
            <a:xfrm flipH="1" rot="-5400000">
              <a:off x="4259247" y="3172425"/>
              <a:ext cx="186600" cy="438900"/>
            </a:xfrm>
            <a:prstGeom prst="bentConnector3">
              <a:avLst>
                <a:gd fmla="val 49973" name="adj1"/>
              </a:avLst>
            </a:prstGeom>
            <a:noFill/>
            <a:ln cap="flat" cmpd="sng" w="9525">
              <a:solidFill>
                <a:schemeClr val="dk2"/>
              </a:solidFill>
              <a:prstDash val="solid"/>
              <a:round/>
              <a:headEnd len="med" w="med" type="none"/>
              <a:tailEnd len="med" w="med" type="none"/>
            </a:ln>
          </p:spPr>
        </p:cxnSp>
        <p:cxnSp>
          <p:nvCxnSpPr>
            <p:cNvPr id="681" name="Google Shape;681;p58"/>
            <p:cNvCxnSpPr>
              <a:stCxn id="672" idx="2"/>
              <a:endCxn id="678" idx="1"/>
            </p:cNvCxnSpPr>
            <p:nvPr/>
          </p:nvCxnSpPr>
          <p:spPr>
            <a:xfrm rot="5400000">
              <a:off x="4698210" y="3172425"/>
              <a:ext cx="186600" cy="438900"/>
            </a:xfrm>
            <a:prstGeom prst="bentConnector3">
              <a:avLst>
                <a:gd fmla="val 49973" name="adj1"/>
              </a:avLst>
            </a:prstGeom>
            <a:noFill/>
            <a:ln cap="flat" cmpd="sng" w="9525">
              <a:solidFill>
                <a:schemeClr val="dk2"/>
              </a:solidFill>
              <a:prstDash val="solid"/>
              <a:round/>
              <a:headEnd len="med" w="med" type="none"/>
              <a:tailEnd len="med" w="med" type="none"/>
            </a:ln>
          </p:spPr>
        </p:cxnSp>
        <p:cxnSp>
          <p:nvCxnSpPr>
            <p:cNvPr id="682" name="Google Shape;682;p58"/>
            <p:cNvCxnSpPr>
              <a:stCxn id="673" idx="2"/>
              <a:endCxn id="678" idx="1"/>
            </p:cNvCxnSpPr>
            <p:nvPr/>
          </p:nvCxnSpPr>
          <p:spPr>
            <a:xfrm rot="5400000">
              <a:off x="5137160" y="2733525"/>
              <a:ext cx="186600" cy="1316700"/>
            </a:xfrm>
            <a:prstGeom prst="bentConnector3">
              <a:avLst>
                <a:gd fmla="val 49973" name="adj1"/>
              </a:avLst>
            </a:prstGeom>
            <a:noFill/>
            <a:ln cap="flat" cmpd="sng" w="9525">
              <a:solidFill>
                <a:schemeClr val="dk2"/>
              </a:solidFill>
              <a:prstDash val="solid"/>
              <a:round/>
              <a:headEnd len="med" w="med" type="none"/>
              <a:tailEnd len="med" w="med" type="none"/>
            </a:ln>
          </p:spPr>
        </p:cxnSp>
        <p:sp>
          <p:nvSpPr>
            <p:cNvPr id="683" name="Google Shape;683;p58"/>
            <p:cNvSpPr txBox="1"/>
            <p:nvPr/>
          </p:nvSpPr>
          <p:spPr>
            <a:xfrm>
              <a:off x="6207025" y="3172575"/>
              <a:ext cx="1095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solidFill>
                    <a:schemeClr val="dk1"/>
                  </a:solidFill>
                </a:rPr>
                <a:t>Merge</a:t>
              </a:r>
              <a:endParaRPr sz="1800">
                <a:solidFill>
                  <a:schemeClr val="dk1"/>
                </a:solidFill>
              </a:endParaRPr>
            </a:p>
          </p:txBody>
        </p:sp>
        <p:sp>
          <p:nvSpPr>
            <p:cNvPr id="684" name="Google Shape;684;p58"/>
            <p:cNvSpPr/>
            <p:nvPr/>
          </p:nvSpPr>
          <p:spPr>
            <a:xfrm>
              <a:off x="4228947" y="4151775"/>
              <a:ext cx="686100" cy="318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t>ISSR</a:t>
              </a:r>
              <a:endParaRPr/>
            </a:p>
          </p:txBody>
        </p:sp>
        <p:cxnSp>
          <p:nvCxnSpPr>
            <p:cNvPr id="685" name="Google Shape;685;p58"/>
            <p:cNvCxnSpPr>
              <a:stCxn id="678" idx="3"/>
              <a:endCxn id="684" idx="0"/>
            </p:cNvCxnSpPr>
            <p:nvPr/>
          </p:nvCxnSpPr>
          <p:spPr>
            <a:xfrm>
              <a:off x="4572000" y="4006775"/>
              <a:ext cx="0" cy="144900"/>
            </a:xfrm>
            <a:prstGeom prst="straightConnector1">
              <a:avLst/>
            </a:prstGeom>
            <a:noFill/>
            <a:ln cap="flat" cmpd="sng" w="9525">
              <a:solidFill>
                <a:schemeClr val="dk2"/>
              </a:solidFill>
              <a:prstDash val="solid"/>
              <a:round/>
              <a:headEnd len="med" w="med" type="none"/>
              <a:tailEnd len="med" w="med" type="none"/>
            </a:ln>
          </p:spPr>
        </p:cxnSp>
        <p:sp>
          <p:nvSpPr>
            <p:cNvPr id="686" name="Google Shape;686;p58"/>
            <p:cNvSpPr/>
            <p:nvPr/>
          </p:nvSpPr>
          <p:spPr>
            <a:xfrm>
              <a:off x="4024502" y="4673275"/>
              <a:ext cx="1095000" cy="318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t>Result</a:t>
              </a:r>
              <a:endParaRPr/>
            </a:p>
          </p:txBody>
        </p:sp>
        <p:cxnSp>
          <p:nvCxnSpPr>
            <p:cNvPr id="687" name="Google Shape;687;p58"/>
            <p:cNvCxnSpPr>
              <a:stCxn id="684" idx="2"/>
              <a:endCxn id="686" idx="0"/>
            </p:cNvCxnSpPr>
            <p:nvPr/>
          </p:nvCxnSpPr>
          <p:spPr>
            <a:xfrm>
              <a:off x="4571997" y="4470375"/>
              <a:ext cx="0" cy="2028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1" name="Shape 691"/>
        <p:cNvGrpSpPr/>
        <p:nvPr/>
      </p:nvGrpSpPr>
      <p:grpSpPr>
        <a:xfrm>
          <a:off x="0" y="0"/>
          <a:ext cx="0" cy="0"/>
          <a:chOff x="0" y="0"/>
          <a:chExt cx="0" cy="0"/>
        </a:xfrm>
      </p:grpSpPr>
      <p:sp>
        <p:nvSpPr>
          <p:cNvPr id="692" name="Google Shape;692;p59"/>
          <p:cNvSpPr txBox="1"/>
          <p:nvPr>
            <p:ph type="title"/>
          </p:nvPr>
        </p:nvSpPr>
        <p:spPr>
          <a:xfrm>
            <a:off x="587125" y="266575"/>
            <a:ext cx="7505700" cy="651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latin typeface="Arial"/>
                <a:ea typeface="Arial"/>
                <a:cs typeface="Arial"/>
                <a:sym typeface="Arial"/>
              </a:rPr>
              <a:t>Prompt of Different Self-Review Methods</a:t>
            </a:r>
            <a:endParaRPr>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93" name="Google Shape;693;p59"/>
          <p:cNvSpPr txBox="1"/>
          <p:nvPr/>
        </p:nvSpPr>
        <p:spPr>
          <a:xfrm>
            <a:off x="4761487" y="3623625"/>
            <a:ext cx="3812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1100"/>
              <a:t>Independent Suitability Judgment for Distractor Validation</a:t>
            </a:r>
            <a:endParaRPr sz="1100"/>
          </a:p>
        </p:txBody>
      </p:sp>
      <p:sp>
        <p:nvSpPr>
          <p:cNvPr id="694" name="Google Shape;694;p59"/>
          <p:cNvSpPr txBox="1"/>
          <p:nvPr/>
        </p:nvSpPr>
        <p:spPr>
          <a:xfrm>
            <a:off x="383225" y="3623625"/>
            <a:ext cx="3775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1100"/>
              <a:t>Semantic Consistency Check for Distractor Validation</a:t>
            </a:r>
            <a:endParaRPr sz="1100"/>
          </a:p>
        </p:txBody>
      </p:sp>
      <p:sp>
        <p:nvSpPr>
          <p:cNvPr id="695" name="Google Shape;695;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696" name="Google Shape;696;p59"/>
          <p:cNvPicPr preferRelativeResize="0"/>
          <p:nvPr/>
        </p:nvPicPr>
        <p:blipFill>
          <a:blip r:embed="rId3">
            <a:alphaModFix/>
          </a:blip>
          <a:stretch>
            <a:fillRect/>
          </a:stretch>
        </p:blipFill>
        <p:spPr>
          <a:xfrm>
            <a:off x="5388800" y="1201650"/>
            <a:ext cx="2557468" cy="2484675"/>
          </a:xfrm>
          <a:prstGeom prst="rect">
            <a:avLst/>
          </a:prstGeom>
          <a:noFill/>
          <a:ln>
            <a:noFill/>
          </a:ln>
        </p:spPr>
      </p:pic>
      <p:pic>
        <p:nvPicPr>
          <p:cNvPr id="697" name="Google Shape;697;p59"/>
          <p:cNvPicPr preferRelativeResize="0"/>
          <p:nvPr/>
        </p:nvPicPr>
        <p:blipFill>
          <a:blip r:embed="rId4">
            <a:alphaModFix/>
          </a:blip>
          <a:stretch>
            <a:fillRect/>
          </a:stretch>
        </p:blipFill>
        <p:spPr>
          <a:xfrm>
            <a:off x="479450" y="1873883"/>
            <a:ext cx="3582750" cy="183905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 name="Shape 701"/>
        <p:cNvGrpSpPr/>
        <p:nvPr/>
      </p:nvGrpSpPr>
      <p:grpSpPr>
        <a:xfrm>
          <a:off x="0" y="0"/>
          <a:ext cx="0" cy="0"/>
          <a:chOff x="0" y="0"/>
          <a:chExt cx="0" cy="0"/>
        </a:xfrm>
      </p:grpSpPr>
      <p:sp>
        <p:nvSpPr>
          <p:cNvPr id="702" name="Google Shape;702;p60"/>
          <p:cNvSpPr txBox="1"/>
          <p:nvPr/>
        </p:nvSpPr>
        <p:spPr>
          <a:xfrm>
            <a:off x="2456430" y="3454775"/>
            <a:ext cx="3767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1100"/>
              <a:t>Binary Choice Validation for Distractor Suitability</a:t>
            </a:r>
            <a:endParaRPr sz="1100"/>
          </a:p>
        </p:txBody>
      </p:sp>
      <p:sp>
        <p:nvSpPr>
          <p:cNvPr id="703" name="Google Shape;703;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704" name="Google Shape;704;p60"/>
          <p:cNvPicPr preferRelativeResize="0"/>
          <p:nvPr/>
        </p:nvPicPr>
        <p:blipFill>
          <a:blip r:embed="rId3">
            <a:alphaModFix/>
          </a:blip>
          <a:stretch>
            <a:fillRect/>
          </a:stretch>
        </p:blipFill>
        <p:spPr>
          <a:xfrm>
            <a:off x="2548600" y="1348763"/>
            <a:ext cx="3582750" cy="2168850"/>
          </a:xfrm>
          <a:prstGeom prst="rect">
            <a:avLst/>
          </a:prstGeom>
          <a:solidFill>
            <a:srgbClr val="D9EAD3"/>
          </a:solidFill>
          <a:ln cap="flat" cmpd="sng" w="9525">
            <a:solidFill>
              <a:srgbClr val="CCCCCC"/>
            </a:solidFill>
            <a:prstDash val="solid"/>
            <a:round/>
            <a:headEnd len="sm" w="sm" type="none"/>
            <a:tailEnd len="sm" w="sm" type="none"/>
          </a:ln>
        </p:spPr>
      </p:pic>
      <p:sp>
        <p:nvSpPr>
          <p:cNvPr id="705" name="Google Shape;705;p60"/>
          <p:cNvSpPr txBox="1"/>
          <p:nvPr>
            <p:ph type="title"/>
          </p:nvPr>
        </p:nvSpPr>
        <p:spPr>
          <a:xfrm>
            <a:off x="587125" y="266575"/>
            <a:ext cx="7505700" cy="651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latin typeface="Arial"/>
                <a:ea typeface="Arial"/>
                <a:cs typeface="Arial"/>
                <a:sym typeface="Arial"/>
              </a:rPr>
              <a:t>Prompt of Different Self-Review Methods</a:t>
            </a:r>
            <a:endParaRPr>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9" name="Shape 709"/>
        <p:cNvGrpSpPr/>
        <p:nvPr/>
      </p:nvGrpSpPr>
      <p:grpSpPr>
        <a:xfrm>
          <a:off x="0" y="0"/>
          <a:ext cx="0" cy="0"/>
          <a:chOff x="0" y="0"/>
          <a:chExt cx="0" cy="0"/>
        </a:xfrm>
      </p:grpSpPr>
      <p:sp>
        <p:nvSpPr>
          <p:cNvPr id="710" name="Google Shape;710;p61"/>
          <p:cNvSpPr txBox="1"/>
          <p:nvPr>
            <p:ph type="title"/>
          </p:nvPr>
        </p:nvSpPr>
        <p:spPr>
          <a:xfrm>
            <a:off x="587125" y="266575"/>
            <a:ext cx="7505700" cy="651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latin typeface="Arial"/>
                <a:ea typeface="Arial"/>
                <a:cs typeface="Arial"/>
                <a:sym typeface="Arial"/>
              </a:rPr>
              <a:t>Impact of Different Self-Review Methods</a:t>
            </a:r>
            <a:endParaRPr>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711" name="Google Shape;711;p61"/>
          <p:cNvPicPr preferRelativeResize="0"/>
          <p:nvPr/>
        </p:nvPicPr>
        <p:blipFill>
          <a:blip r:embed="rId3">
            <a:alphaModFix/>
          </a:blip>
          <a:stretch>
            <a:fillRect/>
          </a:stretch>
        </p:blipFill>
        <p:spPr>
          <a:xfrm>
            <a:off x="1697600" y="918473"/>
            <a:ext cx="5748807" cy="2282676"/>
          </a:xfrm>
          <a:prstGeom prst="rect">
            <a:avLst/>
          </a:prstGeom>
          <a:noFill/>
          <a:ln>
            <a:noFill/>
          </a:ln>
        </p:spPr>
      </p:pic>
      <p:sp>
        <p:nvSpPr>
          <p:cNvPr id="712" name="Google Shape;712;p61"/>
          <p:cNvSpPr/>
          <p:nvPr/>
        </p:nvSpPr>
        <p:spPr>
          <a:xfrm>
            <a:off x="398950" y="3707950"/>
            <a:ext cx="2265900" cy="821400"/>
          </a:xfrm>
          <a:prstGeom prst="roundRect">
            <a:avLst>
              <a:gd fmla="val 16667" name="adj"/>
            </a:avLst>
          </a:prstGeom>
          <a:solidFill>
            <a:srgbClr val="D9EAD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t>[Stem w/ Distractor]</a:t>
            </a:r>
            <a:endParaRPr sz="1200"/>
          </a:p>
          <a:p>
            <a:pPr indent="0" lvl="0" marL="0" rtl="0" algn="ctr">
              <a:spcBef>
                <a:spcPts val="0"/>
              </a:spcBef>
              <a:spcAft>
                <a:spcPts val="0"/>
              </a:spcAft>
              <a:buNone/>
            </a:pPr>
            <a:r>
              <a:rPr lang="zh-TW" sz="1200"/>
              <a:t>[Stem w/ Target Word]</a:t>
            </a:r>
            <a:endParaRPr sz="1200"/>
          </a:p>
          <a:p>
            <a:pPr indent="0" lvl="0" marL="0" rtl="0" algn="ctr">
              <a:spcBef>
                <a:spcPts val="0"/>
              </a:spcBef>
              <a:spcAft>
                <a:spcPts val="0"/>
              </a:spcAft>
              <a:buNone/>
            </a:pPr>
            <a:r>
              <a:rPr lang="zh-TW" sz="1200"/>
              <a:t>Do they convey the same meaning?</a:t>
            </a:r>
            <a:endParaRPr sz="1200"/>
          </a:p>
        </p:txBody>
      </p:sp>
      <p:sp>
        <p:nvSpPr>
          <p:cNvPr id="713" name="Google Shape;713;p61"/>
          <p:cNvSpPr/>
          <p:nvPr/>
        </p:nvSpPr>
        <p:spPr>
          <a:xfrm>
            <a:off x="6255850" y="3707950"/>
            <a:ext cx="2265900" cy="821400"/>
          </a:xfrm>
          <a:prstGeom prst="roundRect">
            <a:avLst>
              <a:gd fmla="val 16667" name="adj"/>
            </a:avLst>
          </a:prstGeom>
          <a:solidFill>
            <a:srgbClr val="D9EAD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solidFill>
                  <a:schemeClr val="dk1"/>
                </a:solidFill>
              </a:rPr>
              <a:t>[Stem]</a:t>
            </a:r>
            <a:endParaRPr sz="1200">
              <a:solidFill>
                <a:schemeClr val="dk1"/>
              </a:solidFill>
            </a:endParaRPr>
          </a:p>
          <a:p>
            <a:pPr indent="0" lvl="0" marL="0" rtl="0" algn="ctr">
              <a:spcBef>
                <a:spcPts val="0"/>
              </a:spcBef>
              <a:spcAft>
                <a:spcPts val="0"/>
              </a:spcAft>
              <a:buNone/>
            </a:pPr>
            <a:r>
              <a:rPr lang="zh-TW" sz="1200">
                <a:solidFill>
                  <a:schemeClr val="dk1"/>
                </a:solidFill>
              </a:rPr>
              <a:t>Option 1: [Distractor]</a:t>
            </a:r>
            <a:endParaRPr sz="1200">
              <a:solidFill>
                <a:schemeClr val="dk1"/>
              </a:solidFill>
            </a:endParaRPr>
          </a:p>
          <a:p>
            <a:pPr indent="0" lvl="0" marL="0" rtl="0" algn="ctr">
              <a:spcBef>
                <a:spcPts val="0"/>
              </a:spcBef>
              <a:spcAft>
                <a:spcPts val="0"/>
              </a:spcAft>
              <a:buNone/>
            </a:pPr>
            <a:r>
              <a:rPr lang="zh-TW" sz="1200">
                <a:solidFill>
                  <a:schemeClr val="dk1"/>
                </a:solidFill>
              </a:rPr>
              <a:t>Option 2: [Target Word]</a:t>
            </a:r>
            <a:endParaRPr sz="1200">
              <a:solidFill>
                <a:schemeClr val="dk1"/>
              </a:solidFill>
            </a:endParaRPr>
          </a:p>
          <a:p>
            <a:pPr indent="0" lvl="0" marL="0" rtl="0" algn="ctr">
              <a:spcBef>
                <a:spcPts val="0"/>
              </a:spcBef>
              <a:spcAft>
                <a:spcPts val="0"/>
              </a:spcAft>
              <a:buNone/>
            </a:pPr>
            <a:r>
              <a:rPr lang="zh-TW" sz="1200">
                <a:solidFill>
                  <a:schemeClr val="dk1"/>
                </a:solidFill>
              </a:rPr>
              <a:t>Which one is correct</a:t>
            </a:r>
            <a:endParaRPr sz="1200">
              <a:solidFill>
                <a:schemeClr val="dk1"/>
              </a:solidFill>
            </a:endParaRPr>
          </a:p>
        </p:txBody>
      </p:sp>
      <p:sp>
        <p:nvSpPr>
          <p:cNvPr id="714" name="Google Shape;714;p61"/>
          <p:cNvSpPr/>
          <p:nvPr/>
        </p:nvSpPr>
        <p:spPr>
          <a:xfrm>
            <a:off x="3327388" y="3707950"/>
            <a:ext cx="2265900" cy="821400"/>
          </a:xfrm>
          <a:prstGeom prst="roundRect">
            <a:avLst>
              <a:gd fmla="val 16667" name="adj"/>
            </a:avLst>
          </a:prstGeom>
          <a:solidFill>
            <a:srgbClr val="D9EAD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t>[Stem]</a:t>
            </a:r>
            <a:endParaRPr sz="1200"/>
          </a:p>
          <a:p>
            <a:pPr indent="0" lvl="0" marL="0" rtl="0" algn="ctr">
              <a:spcBef>
                <a:spcPts val="0"/>
              </a:spcBef>
              <a:spcAft>
                <a:spcPts val="0"/>
              </a:spcAft>
              <a:buNone/>
            </a:pPr>
            <a:r>
              <a:rPr lang="zh-TW" sz="1200"/>
              <a:t>[Distractor]</a:t>
            </a:r>
            <a:endParaRPr sz="1200"/>
          </a:p>
          <a:p>
            <a:pPr indent="0" lvl="0" marL="0" rtl="0" algn="ctr">
              <a:spcBef>
                <a:spcPts val="0"/>
              </a:spcBef>
              <a:spcAft>
                <a:spcPts val="0"/>
              </a:spcAft>
              <a:buNone/>
            </a:pPr>
            <a:r>
              <a:rPr lang="zh-TW" sz="1200"/>
              <a:t>[Criteria]</a:t>
            </a:r>
            <a:endParaRPr sz="1200"/>
          </a:p>
          <a:p>
            <a:pPr indent="0" lvl="0" marL="0" rtl="0" algn="ctr">
              <a:spcBef>
                <a:spcPts val="0"/>
              </a:spcBef>
              <a:spcAft>
                <a:spcPts val="0"/>
              </a:spcAft>
              <a:buNone/>
            </a:pPr>
            <a:r>
              <a:rPr lang="zh-TW" sz="1200"/>
              <a:t>Is this distractor appropriate?</a:t>
            </a:r>
            <a:endParaRPr sz="1200"/>
          </a:p>
        </p:txBody>
      </p:sp>
      <p:sp>
        <p:nvSpPr>
          <p:cNvPr id="715" name="Google Shape;715;p61"/>
          <p:cNvSpPr txBox="1"/>
          <p:nvPr/>
        </p:nvSpPr>
        <p:spPr>
          <a:xfrm>
            <a:off x="2996100" y="4488575"/>
            <a:ext cx="3151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900"/>
              <a:t>Independent Suitability Judgment for Distractor Validation</a:t>
            </a:r>
            <a:endParaRPr sz="900"/>
          </a:p>
        </p:txBody>
      </p:sp>
      <p:sp>
        <p:nvSpPr>
          <p:cNvPr id="716" name="Google Shape;716;p61"/>
          <p:cNvSpPr txBox="1"/>
          <p:nvPr/>
        </p:nvSpPr>
        <p:spPr>
          <a:xfrm>
            <a:off x="78700" y="4488575"/>
            <a:ext cx="2906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900"/>
              <a:t>Semantic Consistency Check for Distractor Validation</a:t>
            </a:r>
            <a:endParaRPr sz="900"/>
          </a:p>
        </p:txBody>
      </p:sp>
      <p:sp>
        <p:nvSpPr>
          <p:cNvPr id="717" name="Google Shape;717;p61"/>
          <p:cNvSpPr txBox="1"/>
          <p:nvPr/>
        </p:nvSpPr>
        <p:spPr>
          <a:xfrm>
            <a:off x="6068200" y="4488575"/>
            <a:ext cx="2641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900"/>
              <a:t>Binary Choice Validation for Distractor Suitability</a:t>
            </a:r>
            <a:endParaRPr sz="900"/>
          </a:p>
        </p:txBody>
      </p:sp>
      <p:sp>
        <p:nvSpPr>
          <p:cNvPr id="718" name="Google Shape;718;p61"/>
          <p:cNvSpPr/>
          <p:nvPr/>
        </p:nvSpPr>
        <p:spPr>
          <a:xfrm>
            <a:off x="1672425" y="2354600"/>
            <a:ext cx="2021400" cy="821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sp>
        <p:nvSpPr>
          <p:cNvPr id="719" name="Google Shape;719;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 name="Shape 111"/>
        <p:cNvGrpSpPr/>
        <p:nvPr/>
      </p:nvGrpSpPr>
      <p:grpSpPr>
        <a:xfrm>
          <a:off x="0" y="0"/>
          <a:ext cx="0" cy="0"/>
          <a:chOff x="0" y="0"/>
          <a:chExt cx="0" cy="0"/>
        </a:xfrm>
      </p:grpSpPr>
      <p:sp>
        <p:nvSpPr>
          <p:cNvPr id="112" name="Google Shape;112;p17"/>
          <p:cNvSpPr txBox="1"/>
          <p:nvPr>
            <p:ph type="title"/>
          </p:nvPr>
        </p:nvSpPr>
        <p:spPr>
          <a:xfrm>
            <a:off x="587125" y="266575"/>
            <a:ext cx="7505700" cy="651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latin typeface="Arial"/>
                <a:ea typeface="Arial"/>
                <a:cs typeface="Arial"/>
                <a:sym typeface="Arial"/>
              </a:rPr>
              <a:t>Vocabulary Examination</a:t>
            </a:r>
            <a:endParaRPr>
              <a:latin typeface="Arial"/>
              <a:ea typeface="Arial"/>
              <a:cs typeface="Arial"/>
              <a:sym typeface="Arial"/>
            </a:endParaRPr>
          </a:p>
        </p:txBody>
      </p:sp>
      <p:sp>
        <p:nvSpPr>
          <p:cNvPr id="113" name="Google Shape;113;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solidFill>
                  <a:schemeClr val="dk1"/>
                </a:solidFill>
                <a:latin typeface="Old Standard TT"/>
                <a:ea typeface="Old Standard TT"/>
                <a:cs typeface="Old Standard TT"/>
                <a:sym typeface="Old Standard TT"/>
              </a:rPr>
              <a:t>‹#›</a:t>
            </a:fld>
            <a:endParaRPr>
              <a:solidFill>
                <a:schemeClr val="dk1"/>
              </a:solidFill>
              <a:latin typeface="Old Standard TT"/>
              <a:ea typeface="Old Standard TT"/>
              <a:cs typeface="Old Standard TT"/>
              <a:sym typeface="Old Standard TT"/>
            </a:endParaRPr>
          </a:p>
        </p:txBody>
      </p:sp>
      <p:graphicFrame>
        <p:nvGraphicFramePr>
          <p:cNvPr id="114" name="Google Shape;114;p17"/>
          <p:cNvGraphicFramePr/>
          <p:nvPr/>
        </p:nvGraphicFramePr>
        <p:xfrm>
          <a:off x="1592438" y="3269113"/>
          <a:ext cx="3000000" cy="3000000"/>
        </p:xfrm>
        <a:graphic>
          <a:graphicData uri="http://schemas.openxmlformats.org/drawingml/2006/table">
            <a:tbl>
              <a:tblPr>
                <a:noFill/>
                <a:tableStyleId>{B7B2A739-955B-47CC-8AE1-A9D562660306}</a:tableStyleId>
              </a:tblPr>
              <a:tblGrid>
                <a:gridCol w="3043775"/>
                <a:gridCol w="1018775"/>
                <a:gridCol w="1677800"/>
              </a:tblGrid>
              <a:tr h="528000">
                <a:tc>
                  <a:txBody>
                    <a:bodyPr/>
                    <a:lstStyle/>
                    <a:p>
                      <a:pPr indent="0" lvl="0" marL="0" rtl="0" algn="ctr">
                        <a:spcBef>
                          <a:spcPts val="0"/>
                        </a:spcBef>
                        <a:spcAft>
                          <a:spcPts val="0"/>
                        </a:spcAft>
                        <a:buNone/>
                      </a:pPr>
                      <a:r>
                        <a:rPr lang="zh-TW"/>
                        <a:t>Stem</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TW"/>
                        <a:t>Target word</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TW"/>
                        <a:t>Distractors</a:t>
                      </a:r>
                      <a:endParaRPr/>
                    </a:p>
                  </a:txBody>
                  <a:tcPr marT="91425" marB="91425" marR="91425" marL="91425" anchor="ctr">
                    <a:lnL cap="flat" cmpd="sng" w="9525">
                      <a:solidFill>
                        <a:srgbClr val="9E9E9E"/>
                      </a:solidFill>
                      <a:prstDash val="solid"/>
                      <a:round/>
                      <a:headEnd len="sm" w="sm" type="none"/>
                      <a:tailEnd len="sm" w="sm" type="none"/>
                    </a:lnL>
                  </a:tcPr>
                </a:tc>
              </a:tr>
              <a:tr h="381000">
                <a:tc>
                  <a:txBody>
                    <a:bodyPr/>
                    <a:lstStyle/>
                    <a:p>
                      <a:pPr indent="0" lvl="0" marL="0" rtl="0" algn="ctr">
                        <a:spcBef>
                          <a:spcPts val="0"/>
                        </a:spcBef>
                        <a:spcAft>
                          <a:spcPts val="0"/>
                        </a:spcAft>
                        <a:buNone/>
                      </a:pPr>
                      <a:r>
                        <a:rPr lang="zh-TW" sz="1100"/>
                        <a:t>People who desire a _____ figure should exercise regularly and maintain healthy eating habits.</a:t>
                      </a:r>
                      <a:endParaRPr sz="11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zh-TW">
                          <a:solidFill>
                            <a:schemeClr val="dk1"/>
                          </a:solidFill>
                        </a:rPr>
                        <a:t>slender</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TW"/>
                        <a:t>spicy</a:t>
                      </a:r>
                      <a:endParaRPr/>
                    </a:p>
                    <a:p>
                      <a:pPr indent="0" lvl="0" marL="0" rtl="0" algn="ctr">
                        <a:spcBef>
                          <a:spcPts val="0"/>
                        </a:spcBef>
                        <a:spcAft>
                          <a:spcPts val="0"/>
                        </a:spcAft>
                        <a:buNone/>
                      </a:pPr>
                      <a:r>
                        <a:rPr lang="zh-TW"/>
                        <a:t>slight</a:t>
                      </a:r>
                      <a:endParaRPr/>
                    </a:p>
                    <a:p>
                      <a:pPr indent="0" lvl="0" marL="0" rtl="0" algn="ctr">
                        <a:spcBef>
                          <a:spcPts val="0"/>
                        </a:spcBef>
                        <a:spcAft>
                          <a:spcPts val="0"/>
                        </a:spcAft>
                        <a:buNone/>
                      </a:pPr>
                      <a:r>
                        <a:rPr lang="zh-TW"/>
                        <a:t>slippery</a:t>
                      </a:r>
                      <a:endParaRPr/>
                    </a:p>
                  </a:txBody>
                  <a:tcPr marT="91425" marB="91425" marR="91425" marL="91425" anchor="ctr">
                    <a:lnL cap="flat" cmpd="sng" w="9525">
                      <a:solidFill>
                        <a:srgbClr val="9E9E9E"/>
                      </a:solidFill>
                      <a:prstDash val="solid"/>
                      <a:round/>
                      <a:headEnd len="sm" w="sm" type="none"/>
                      <a:tailEnd len="sm" w="sm" type="none"/>
                    </a:lnL>
                  </a:tcPr>
                </a:tc>
              </a:tr>
            </a:tbl>
          </a:graphicData>
        </a:graphic>
      </p:graphicFrame>
      <p:sp>
        <p:nvSpPr>
          <p:cNvPr id="115" name="Google Shape;115;p17"/>
          <p:cNvSpPr/>
          <p:nvPr/>
        </p:nvSpPr>
        <p:spPr>
          <a:xfrm>
            <a:off x="3699563" y="2459450"/>
            <a:ext cx="1526100" cy="651900"/>
          </a:xfrm>
          <a:prstGeom prst="down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116" name="Google Shape;116;p17"/>
          <p:cNvPicPr preferRelativeResize="0"/>
          <p:nvPr/>
        </p:nvPicPr>
        <p:blipFill>
          <a:blip r:embed="rId3">
            <a:alphaModFix/>
          </a:blip>
          <a:stretch>
            <a:fillRect/>
          </a:stretch>
        </p:blipFill>
        <p:spPr>
          <a:xfrm>
            <a:off x="3802138" y="918472"/>
            <a:ext cx="1320975" cy="13209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3" name="Shape 723"/>
        <p:cNvGrpSpPr/>
        <p:nvPr/>
      </p:nvGrpSpPr>
      <p:grpSpPr>
        <a:xfrm>
          <a:off x="0" y="0"/>
          <a:ext cx="0" cy="0"/>
          <a:chOff x="0" y="0"/>
          <a:chExt cx="0" cy="0"/>
        </a:xfrm>
      </p:grpSpPr>
      <p:sp>
        <p:nvSpPr>
          <p:cNvPr id="724" name="Google Shape;724;p62"/>
          <p:cNvSpPr txBox="1"/>
          <p:nvPr>
            <p:ph type="title"/>
          </p:nvPr>
        </p:nvSpPr>
        <p:spPr>
          <a:xfrm>
            <a:off x="587125" y="266575"/>
            <a:ext cx="7505700" cy="651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latin typeface="Arial"/>
                <a:ea typeface="Arial"/>
                <a:cs typeface="Arial"/>
                <a:sym typeface="Arial"/>
              </a:rPr>
              <a:t>Impact of Different Self-Review Methods</a:t>
            </a:r>
            <a:endParaRPr>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725" name="Google Shape;725;p62"/>
          <p:cNvGraphicFramePr/>
          <p:nvPr/>
        </p:nvGraphicFramePr>
        <p:xfrm>
          <a:off x="1815850" y="2604850"/>
          <a:ext cx="3000000" cy="3000000"/>
        </p:xfrm>
        <a:graphic>
          <a:graphicData uri="http://schemas.openxmlformats.org/drawingml/2006/table">
            <a:tbl>
              <a:tblPr>
                <a:noFill/>
                <a:tableStyleId>{B7B2A739-955B-47CC-8AE1-A9D562660306}</a:tableStyleId>
              </a:tblPr>
              <a:tblGrid>
                <a:gridCol w="2971700"/>
                <a:gridCol w="2540600"/>
              </a:tblGrid>
              <a:tr h="381000">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zh-TW"/>
                        <a:t>Golden Distractor Pass Rate</a:t>
                      </a:r>
                      <a:endParaRPr/>
                    </a:p>
                  </a:txBody>
                  <a:tcPr marT="91425" marB="91425" marR="91425" marL="91425"/>
                </a:tc>
              </a:tr>
              <a:tr h="381000">
                <a:tc>
                  <a:txBody>
                    <a:bodyPr/>
                    <a:lstStyle/>
                    <a:p>
                      <a:pPr indent="0" lvl="0" marL="0" rtl="0" algn="ctr">
                        <a:spcBef>
                          <a:spcPts val="0"/>
                        </a:spcBef>
                        <a:spcAft>
                          <a:spcPts val="0"/>
                        </a:spcAft>
                        <a:buNone/>
                      </a:pPr>
                      <a:r>
                        <a:rPr lang="zh-TW"/>
                        <a:t>Semantic Consistency Check</a:t>
                      </a:r>
                      <a:endParaRPr/>
                    </a:p>
                  </a:txBody>
                  <a:tcPr marT="91425" marB="91425" marR="91425" marL="91425"/>
                </a:tc>
                <a:tc>
                  <a:txBody>
                    <a:bodyPr/>
                    <a:lstStyle/>
                    <a:p>
                      <a:pPr indent="0" lvl="0" marL="0" rtl="0" algn="ctr">
                        <a:spcBef>
                          <a:spcPts val="0"/>
                        </a:spcBef>
                        <a:spcAft>
                          <a:spcPts val="0"/>
                        </a:spcAft>
                        <a:buNone/>
                      </a:pPr>
                      <a:r>
                        <a:rPr lang="zh-TW"/>
                        <a:t>68.57% (397 / 579)</a:t>
                      </a:r>
                      <a:endParaRPr/>
                    </a:p>
                  </a:txBody>
                  <a:tcPr marT="91425" marB="91425" marR="91425" marL="91425"/>
                </a:tc>
              </a:tr>
              <a:tr h="381000">
                <a:tc>
                  <a:txBody>
                    <a:bodyPr/>
                    <a:lstStyle/>
                    <a:p>
                      <a:pPr indent="0" lvl="0" marL="0" rtl="0" algn="ctr">
                        <a:spcBef>
                          <a:spcPts val="0"/>
                        </a:spcBef>
                        <a:spcAft>
                          <a:spcPts val="0"/>
                        </a:spcAft>
                        <a:buNone/>
                      </a:pPr>
                      <a:r>
                        <a:rPr lang="zh-TW"/>
                        <a:t>Independent Suitability Judgment</a:t>
                      </a:r>
                      <a:endParaRPr/>
                    </a:p>
                  </a:txBody>
                  <a:tcPr marT="91425" marB="91425" marR="91425" marL="91425"/>
                </a:tc>
                <a:tc>
                  <a:txBody>
                    <a:bodyPr/>
                    <a:lstStyle/>
                    <a:p>
                      <a:pPr indent="0" lvl="0" marL="0" rtl="0" algn="ctr">
                        <a:spcBef>
                          <a:spcPts val="0"/>
                        </a:spcBef>
                        <a:spcAft>
                          <a:spcPts val="0"/>
                        </a:spcAft>
                        <a:buNone/>
                      </a:pPr>
                      <a:r>
                        <a:rPr lang="zh-TW"/>
                        <a:t>0.69% </a:t>
                      </a:r>
                      <a:r>
                        <a:rPr lang="zh-TW"/>
                        <a:t>(4 / 579)</a:t>
                      </a:r>
                      <a:endParaRPr/>
                    </a:p>
                  </a:txBody>
                  <a:tcPr marT="91425" marB="91425" marR="91425" marL="91425"/>
                </a:tc>
              </a:tr>
              <a:tr h="381000">
                <a:tc>
                  <a:txBody>
                    <a:bodyPr/>
                    <a:lstStyle/>
                    <a:p>
                      <a:pPr indent="0" lvl="0" marL="0" rtl="0" algn="ctr">
                        <a:spcBef>
                          <a:spcPts val="0"/>
                        </a:spcBef>
                        <a:spcAft>
                          <a:spcPts val="0"/>
                        </a:spcAft>
                        <a:buNone/>
                      </a:pPr>
                      <a:r>
                        <a:rPr lang="zh-TW"/>
                        <a:t>Binary Choice Validation</a:t>
                      </a:r>
                      <a:endParaRPr/>
                    </a:p>
                  </a:txBody>
                  <a:tcPr marT="91425" marB="91425" marR="91425" marL="91425"/>
                </a:tc>
                <a:tc>
                  <a:txBody>
                    <a:bodyPr/>
                    <a:lstStyle/>
                    <a:p>
                      <a:pPr indent="0" lvl="0" marL="0" rtl="0" algn="ctr">
                        <a:spcBef>
                          <a:spcPts val="0"/>
                        </a:spcBef>
                        <a:spcAft>
                          <a:spcPts val="0"/>
                        </a:spcAft>
                        <a:buNone/>
                      </a:pPr>
                      <a:r>
                        <a:rPr lang="zh-TW"/>
                        <a:t>97.24% (563 / 579)</a:t>
                      </a:r>
                      <a:endParaRPr/>
                    </a:p>
                  </a:txBody>
                  <a:tcPr marT="91425" marB="91425" marR="91425" marL="91425"/>
                </a:tc>
              </a:tr>
            </a:tbl>
          </a:graphicData>
        </a:graphic>
      </p:graphicFrame>
      <p:sp>
        <p:nvSpPr>
          <p:cNvPr id="726" name="Google Shape;726;p62"/>
          <p:cNvSpPr txBox="1"/>
          <p:nvPr/>
        </p:nvSpPr>
        <p:spPr>
          <a:xfrm>
            <a:off x="638025" y="1417425"/>
            <a:ext cx="4607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200">
                <a:solidFill>
                  <a:srgbClr val="5E5E5E"/>
                </a:solidFill>
                <a:highlight>
                  <a:srgbClr val="FFFFFF"/>
                </a:highlight>
                <a:latin typeface="Microsoft JhengHei"/>
                <a:ea typeface="Microsoft JhengHei"/>
                <a:cs typeface="Microsoft JhengHei"/>
                <a:sym typeface="Microsoft JhengHei"/>
              </a:rPr>
              <a:t>Dataset: GSAT English exam</a:t>
            </a:r>
            <a:endParaRPr b="1" sz="1200">
              <a:solidFill>
                <a:srgbClr val="5E5E5E"/>
              </a:solidFill>
              <a:highlight>
                <a:srgbClr val="FFFFFF"/>
              </a:highlight>
              <a:latin typeface="Microsoft JhengHei"/>
              <a:ea typeface="Microsoft JhengHei"/>
              <a:cs typeface="Microsoft JhengHei"/>
              <a:sym typeface="Microsoft JhengHei"/>
            </a:endParaRPr>
          </a:p>
          <a:p>
            <a:pPr indent="0" lvl="0" marL="0" rtl="0" algn="l">
              <a:spcBef>
                <a:spcPts val="0"/>
              </a:spcBef>
              <a:spcAft>
                <a:spcPts val="0"/>
              </a:spcAft>
              <a:buNone/>
            </a:pPr>
            <a:r>
              <a:rPr b="1" lang="zh-TW" sz="1200">
                <a:solidFill>
                  <a:srgbClr val="5E5E5E"/>
                </a:solidFill>
                <a:highlight>
                  <a:srgbClr val="FFFFFF"/>
                </a:highlight>
                <a:latin typeface="Microsoft JhengHei"/>
                <a:ea typeface="Microsoft JhengHei"/>
                <a:cs typeface="Microsoft JhengHei"/>
                <a:sym typeface="Microsoft JhengHei"/>
              </a:rPr>
              <a:t>Quantity: 193 questions, each with 3 distractors</a:t>
            </a:r>
            <a:endParaRPr b="1" sz="1200">
              <a:solidFill>
                <a:srgbClr val="5E5E5E"/>
              </a:solidFill>
              <a:highlight>
                <a:srgbClr val="FFFFFF"/>
              </a:highlight>
              <a:latin typeface="Microsoft JhengHei"/>
              <a:ea typeface="Microsoft JhengHei"/>
              <a:cs typeface="Microsoft JhengHei"/>
              <a:sym typeface="Microsoft JhengHei"/>
            </a:endParaRPr>
          </a:p>
          <a:p>
            <a:pPr indent="0" lvl="0" marL="0" rtl="0" algn="l">
              <a:spcBef>
                <a:spcPts val="0"/>
              </a:spcBef>
              <a:spcAft>
                <a:spcPts val="0"/>
              </a:spcAft>
              <a:buNone/>
            </a:pPr>
            <a:r>
              <a:t/>
            </a:r>
            <a:endParaRPr b="1" sz="1200">
              <a:solidFill>
                <a:srgbClr val="5E5E5E"/>
              </a:solidFill>
              <a:highlight>
                <a:srgbClr val="FFFFFF"/>
              </a:highlight>
              <a:latin typeface="Microsoft JhengHei"/>
              <a:ea typeface="Microsoft JhengHei"/>
              <a:cs typeface="Microsoft JhengHei"/>
              <a:sym typeface="Microsoft JhengHei"/>
            </a:endParaRPr>
          </a:p>
        </p:txBody>
      </p:sp>
      <p:sp>
        <p:nvSpPr>
          <p:cNvPr id="727" name="Google Shape;727;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0" name="Shape 120"/>
        <p:cNvGrpSpPr/>
        <p:nvPr/>
      </p:nvGrpSpPr>
      <p:grpSpPr>
        <a:xfrm>
          <a:off x="0" y="0"/>
          <a:ext cx="0" cy="0"/>
          <a:chOff x="0" y="0"/>
          <a:chExt cx="0" cy="0"/>
        </a:xfrm>
      </p:grpSpPr>
      <p:pic>
        <p:nvPicPr>
          <p:cNvPr id="121" name="Google Shape;121;p18"/>
          <p:cNvPicPr preferRelativeResize="0"/>
          <p:nvPr/>
        </p:nvPicPr>
        <p:blipFill>
          <a:blip r:embed="rId3">
            <a:alphaModFix/>
          </a:blip>
          <a:stretch>
            <a:fillRect/>
          </a:stretch>
        </p:blipFill>
        <p:spPr>
          <a:xfrm>
            <a:off x="357738" y="1075050"/>
            <a:ext cx="8428526" cy="888075"/>
          </a:xfrm>
          <a:prstGeom prst="rect">
            <a:avLst/>
          </a:prstGeom>
          <a:noFill/>
          <a:ln>
            <a:noFill/>
          </a:ln>
        </p:spPr>
      </p:pic>
      <p:sp>
        <p:nvSpPr>
          <p:cNvPr id="122" name="Google Shape;122;p18"/>
          <p:cNvSpPr txBox="1"/>
          <p:nvPr>
            <p:ph type="title"/>
          </p:nvPr>
        </p:nvSpPr>
        <p:spPr>
          <a:xfrm>
            <a:off x="587125" y="266575"/>
            <a:ext cx="7505700" cy="651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latin typeface="Arial"/>
                <a:ea typeface="Arial"/>
                <a:cs typeface="Arial"/>
                <a:sym typeface="Arial"/>
              </a:rPr>
              <a:t>Requirement of Designing Distractors</a:t>
            </a:r>
            <a:endParaRPr>
              <a:latin typeface="Arial"/>
              <a:ea typeface="Arial"/>
              <a:cs typeface="Arial"/>
              <a:sym typeface="Arial"/>
            </a:endParaRPr>
          </a:p>
        </p:txBody>
      </p:sp>
      <p:pic>
        <p:nvPicPr>
          <p:cNvPr id="123" name="Google Shape;123;p18"/>
          <p:cNvPicPr preferRelativeResize="0"/>
          <p:nvPr/>
        </p:nvPicPr>
        <p:blipFill>
          <a:blip r:embed="rId4">
            <a:alphaModFix/>
          </a:blip>
          <a:stretch>
            <a:fillRect/>
          </a:stretch>
        </p:blipFill>
        <p:spPr>
          <a:xfrm>
            <a:off x="5657187" y="3066825"/>
            <a:ext cx="1885825" cy="1885825"/>
          </a:xfrm>
          <a:prstGeom prst="rect">
            <a:avLst/>
          </a:prstGeom>
          <a:noFill/>
          <a:ln>
            <a:noFill/>
          </a:ln>
        </p:spPr>
      </p:pic>
      <p:sp>
        <p:nvSpPr>
          <p:cNvPr id="124" name="Google Shape;124;p18"/>
          <p:cNvSpPr/>
          <p:nvPr/>
        </p:nvSpPr>
        <p:spPr>
          <a:xfrm>
            <a:off x="2620783" y="1628508"/>
            <a:ext cx="1039200" cy="332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25" name="Google Shape;125;p18"/>
          <p:cNvSpPr/>
          <p:nvPr/>
        </p:nvSpPr>
        <p:spPr>
          <a:xfrm>
            <a:off x="4712913" y="1628508"/>
            <a:ext cx="1191000" cy="332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26" name="Google Shape;126;p18"/>
          <p:cNvSpPr/>
          <p:nvPr/>
        </p:nvSpPr>
        <p:spPr>
          <a:xfrm>
            <a:off x="6127350" y="2081325"/>
            <a:ext cx="2841900" cy="985500"/>
          </a:xfrm>
          <a:prstGeom prst="cloudCallout">
            <a:avLst>
              <a:gd fmla="val -20833" name="adj1"/>
              <a:gd fmla="val 62500"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t>Need more questions before next monday…</a:t>
            </a:r>
            <a:endParaRPr/>
          </a:p>
        </p:txBody>
      </p:sp>
      <p:sp>
        <p:nvSpPr>
          <p:cNvPr id="127" name="Google Shape;127;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solidFill>
                  <a:schemeClr val="dk1"/>
                </a:solidFill>
                <a:latin typeface="Old Standard TT"/>
                <a:ea typeface="Old Standard TT"/>
                <a:cs typeface="Old Standard TT"/>
                <a:sym typeface="Old Standard TT"/>
              </a:rPr>
              <a:t>‹#›</a:t>
            </a:fld>
            <a:endParaRPr>
              <a:solidFill>
                <a:schemeClr val="dk1"/>
              </a:solidFill>
              <a:latin typeface="Old Standard TT"/>
              <a:ea typeface="Old Standard TT"/>
              <a:cs typeface="Old Standard TT"/>
              <a:sym typeface="Old Standard TT"/>
            </a:endParaRPr>
          </a:p>
        </p:txBody>
      </p:sp>
      <p:pic>
        <p:nvPicPr>
          <p:cNvPr id="128" name="Google Shape;128;p18"/>
          <p:cNvPicPr preferRelativeResize="0"/>
          <p:nvPr/>
        </p:nvPicPr>
        <p:blipFill>
          <a:blip r:embed="rId5">
            <a:alphaModFix/>
          </a:blip>
          <a:stretch>
            <a:fillRect/>
          </a:stretch>
        </p:blipFill>
        <p:spPr>
          <a:xfrm>
            <a:off x="4768475" y="2479325"/>
            <a:ext cx="759700" cy="759700"/>
          </a:xfrm>
          <a:prstGeom prst="rect">
            <a:avLst/>
          </a:prstGeom>
          <a:noFill/>
          <a:ln>
            <a:noFill/>
          </a:ln>
        </p:spPr>
      </p:pic>
      <p:sp>
        <p:nvSpPr>
          <p:cNvPr id="129" name="Google Shape;129;p18"/>
          <p:cNvSpPr txBox="1"/>
          <p:nvPr/>
        </p:nvSpPr>
        <p:spPr>
          <a:xfrm>
            <a:off x="39850" y="4152250"/>
            <a:ext cx="35607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000">
                <a:solidFill>
                  <a:srgbClr val="666666"/>
                </a:solidFill>
              </a:rPr>
              <a:t>考題來源: https://www.ceec.edu.tw/files/file_pool/1/0j076573375790393795/02-105%e5%ad%b8%e6%b8%ac%e8%8b%b1%e6%96%87%e7%a7%91_%e5%ae%9a%e7%a8%bf.pdf</a:t>
            </a:r>
            <a:endParaRPr sz="1000">
              <a:solidFill>
                <a:srgbClr val="666666"/>
              </a:solidFill>
            </a:endParaRPr>
          </a:p>
        </p:txBody>
      </p:sp>
      <p:sp>
        <p:nvSpPr>
          <p:cNvPr id="130" name="Google Shape;130;p18"/>
          <p:cNvSpPr/>
          <p:nvPr/>
        </p:nvSpPr>
        <p:spPr>
          <a:xfrm>
            <a:off x="6775592" y="1628508"/>
            <a:ext cx="1351200" cy="332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31" name="Google Shape;131;p18"/>
          <p:cNvSpPr txBox="1"/>
          <p:nvPr/>
        </p:nvSpPr>
        <p:spPr>
          <a:xfrm>
            <a:off x="239475" y="2314325"/>
            <a:ext cx="4951200" cy="5850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1"/>
              </a:buClr>
              <a:buSzPts val="1300"/>
              <a:buChar char="●"/>
            </a:pPr>
            <a:r>
              <a:rPr lang="zh-TW" sz="1300">
                <a:solidFill>
                  <a:schemeClr val="dk1"/>
                </a:solidFill>
              </a:rPr>
              <a:t>Student Pass Rate: 64%</a:t>
            </a:r>
            <a:endParaRPr sz="1300">
              <a:solidFill>
                <a:schemeClr val="dk1"/>
              </a:solidFill>
            </a:endParaRPr>
          </a:p>
          <a:p>
            <a:pPr indent="-311150" lvl="1" marL="914400" rtl="0" algn="l">
              <a:spcBef>
                <a:spcPts val="0"/>
              </a:spcBef>
              <a:spcAft>
                <a:spcPts val="0"/>
              </a:spcAft>
              <a:buClr>
                <a:schemeClr val="dk1"/>
              </a:buClr>
              <a:buSzPts val="1300"/>
              <a:buChar char="○"/>
            </a:pPr>
            <a:r>
              <a:rPr lang="zh-TW" sz="1300">
                <a:solidFill>
                  <a:schemeClr val="dk1"/>
                </a:solidFill>
              </a:rPr>
              <a:t>Option Selection Rate of Correct Answer</a:t>
            </a:r>
            <a:endParaRPr sz="13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5" name="Shape 135"/>
        <p:cNvGrpSpPr/>
        <p:nvPr/>
      </p:nvGrpSpPr>
      <p:grpSpPr>
        <a:xfrm>
          <a:off x="0" y="0"/>
          <a:ext cx="0" cy="0"/>
          <a:chOff x="0" y="0"/>
          <a:chExt cx="0" cy="0"/>
        </a:xfrm>
      </p:grpSpPr>
      <p:sp>
        <p:nvSpPr>
          <p:cNvPr id="136" name="Google Shape;136;p19"/>
          <p:cNvSpPr txBox="1"/>
          <p:nvPr>
            <p:ph type="title"/>
          </p:nvPr>
        </p:nvSpPr>
        <p:spPr>
          <a:xfrm>
            <a:off x="587125" y="266575"/>
            <a:ext cx="7505700" cy="651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latin typeface="Arial"/>
                <a:ea typeface="Arial"/>
                <a:cs typeface="Arial"/>
                <a:sym typeface="Arial"/>
              </a:rPr>
              <a:t>Automatic Distractor Generation</a:t>
            </a:r>
            <a:endParaRPr>
              <a:latin typeface="Arial"/>
              <a:ea typeface="Arial"/>
              <a:cs typeface="Arial"/>
              <a:sym typeface="Arial"/>
            </a:endParaRPr>
          </a:p>
        </p:txBody>
      </p:sp>
      <p:sp>
        <p:nvSpPr>
          <p:cNvPr id="137" name="Google Shape;137;p19"/>
          <p:cNvSpPr/>
          <p:nvPr/>
        </p:nvSpPr>
        <p:spPr>
          <a:xfrm>
            <a:off x="6088275" y="2341300"/>
            <a:ext cx="951000" cy="492600"/>
          </a:xfrm>
          <a:prstGeom prst="rightArrow">
            <a:avLst>
              <a:gd fmla="val 50000" name="adj1"/>
              <a:gd fmla="val 50000" name="adj2"/>
            </a:avLst>
          </a:prstGeom>
          <a:solidFill>
            <a:srgbClr val="1A1D2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pic>
        <p:nvPicPr>
          <p:cNvPr id="138" name="Google Shape;138;p19"/>
          <p:cNvPicPr preferRelativeResize="0"/>
          <p:nvPr/>
        </p:nvPicPr>
        <p:blipFill>
          <a:blip r:embed="rId3">
            <a:alphaModFix/>
          </a:blip>
          <a:stretch>
            <a:fillRect/>
          </a:stretch>
        </p:blipFill>
        <p:spPr>
          <a:xfrm>
            <a:off x="7305400" y="1722388"/>
            <a:ext cx="1730400" cy="1730400"/>
          </a:xfrm>
          <a:prstGeom prst="rect">
            <a:avLst/>
          </a:prstGeom>
          <a:noFill/>
          <a:ln>
            <a:noFill/>
          </a:ln>
        </p:spPr>
      </p:pic>
      <p:grpSp>
        <p:nvGrpSpPr>
          <p:cNvPr id="139" name="Google Shape;139;p19"/>
          <p:cNvGrpSpPr/>
          <p:nvPr/>
        </p:nvGrpSpPr>
        <p:grpSpPr>
          <a:xfrm>
            <a:off x="721600" y="1112775"/>
            <a:ext cx="2890500" cy="3427225"/>
            <a:chOff x="587125" y="1405775"/>
            <a:chExt cx="2890500" cy="3427225"/>
          </a:xfrm>
        </p:grpSpPr>
        <p:pic>
          <p:nvPicPr>
            <p:cNvPr id="140" name="Google Shape;140;p19"/>
            <p:cNvPicPr preferRelativeResize="0"/>
            <p:nvPr/>
          </p:nvPicPr>
          <p:blipFill>
            <a:blip r:embed="rId4">
              <a:alphaModFix/>
            </a:blip>
            <a:stretch>
              <a:fillRect/>
            </a:stretch>
          </p:blipFill>
          <p:spPr>
            <a:xfrm>
              <a:off x="676425" y="1405775"/>
              <a:ext cx="1624650" cy="1624650"/>
            </a:xfrm>
            <a:prstGeom prst="rect">
              <a:avLst/>
            </a:prstGeom>
            <a:noFill/>
            <a:ln>
              <a:noFill/>
            </a:ln>
          </p:spPr>
        </p:pic>
        <p:sp>
          <p:nvSpPr>
            <p:cNvPr id="141" name="Google Shape;141;p19"/>
            <p:cNvSpPr/>
            <p:nvPr/>
          </p:nvSpPr>
          <p:spPr>
            <a:xfrm>
              <a:off x="2526625" y="3774375"/>
              <a:ext cx="951000" cy="4926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pic>
          <p:nvPicPr>
            <p:cNvPr id="142" name="Google Shape;142;p19"/>
            <p:cNvPicPr preferRelativeResize="0"/>
            <p:nvPr/>
          </p:nvPicPr>
          <p:blipFill>
            <a:blip r:embed="rId5">
              <a:alphaModFix/>
            </a:blip>
            <a:stretch>
              <a:fillRect/>
            </a:stretch>
          </p:blipFill>
          <p:spPr>
            <a:xfrm>
              <a:off x="587125" y="3208350"/>
              <a:ext cx="1624650" cy="1624650"/>
            </a:xfrm>
            <a:prstGeom prst="rect">
              <a:avLst/>
            </a:prstGeom>
            <a:noFill/>
            <a:ln>
              <a:noFill/>
            </a:ln>
          </p:spPr>
        </p:pic>
        <p:sp>
          <p:nvSpPr>
            <p:cNvPr id="143" name="Google Shape;143;p19"/>
            <p:cNvSpPr/>
            <p:nvPr/>
          </p:nvSpPr>
          <p:spPr>
            <a:xfrm>
              <a:off x="2526625" y="1971800"/>
              <a:ext cx="951000" cy="492600"/>
            </a:xfrm>
            <a:prstGeom prst="rightArrow">
              <a:avLst>
                <a:gd fmla="val 50000" name="adj1"/>
                <a:gd fmla="val 50000" name="adj2"/>
              </a:avLst>
            </a:prstGeom>
            <a:solidFill>
              <a:srgbClr val="1A1D2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grpSp>
      <p:sp>
        <p:nvSpPr>
          <p:cNvPr id="144" name="Google Shape;144;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solidFill>
                  <a:schemeClr val="dk1"/>
                </a:solidFill>
                <a:latin typeface="Old Standard TT"/>
                <a:ea typeface="Old Standard TT"/>
                <a:cs typeface="Old Standard TT"/>
                <a:sym typeface="Old Standard TT"/>
              </a:rPr>
              <a:t>‹#›</a:t>
            </a:fld>
            <a:endParaRPr>
              <a:solidFill>
                <a:schemeClr val="dk1"/>
              </a:solidFill>
              <a:latin typeface="Old Standard TT"/>
              <a:ea typeface="Old Standard TT"/>
              <a:cs typeface="Old Standard TT"/>
              <a:sym typeface="Old Standard TT"/>
            </a:endParaRPr>
          </a:p>
        </p:txBody>
      </p:sp>
      <p:pic>
        <p:nvPicPr>
          <p:cNvPr id="145" name="Google Shape;145;p19"/>
          <p:cNvPicPr preferRelativeResize="0"/>
          <p:nvPr/>
        </p:nvPicPr>
        <p:blipFill>
          <a:blip r:embed="rId6">
            <a:alphaModFix/>
          </a:blip>
          <a:stretch>
            <a:fillRect/>
          </a:stretch>
        </p:blipFill>
        <p:spPr>
          <a:xfrm>
            <a:off x="4212538" y="1915000"/>
            <a:ext cx="1345201" cy="1345201"/>
          </a:xfrm>
          <a:prstGeom prst="rect">
            <a:avLst/>
          </a:prstGeom>
          <a:noFill/>
          <a:ln>
            <a:noFill/>
          </a:ln>
        </p:spPr>
      </p:pic>
      <p:sp>
        <p:nvSpPr>
          <p:cNvPr id="146" name="Google Shape;146;p19"/>
          <p:cNvSpPr txBox="1"/>
          <p:nvPr/>
        </p:nvSpPr>
        <p:spPr>
          <a:xfrm>
            <a:off x="3334325" y="3124600"/>
            <a:ext cx="3000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1800"/>
              <a:t>Distractor Generation</a:t>
            </a:r>
            <a:endParaRPr sz="1800"/>
          </a:p>
          <a:p>
            <a:pPr indent="0" lvl="0" marL="0" rtl="0" algn="ctr">
              <a:spcBef>
                <a:spcPts val="0"/>
              </a:spcBef>
              <a:spcAft>
                <a:spcPts val="0"/>
              </a:spcAft>
              <a:buNone/>
            </a:pPr>
            <a:r>
              <a:rPr lang="zh-TW" sz="1800"/>
              <a:t>Assistent</a:t>
            </a:r>
            <a:endParaRPr sz="1800"/>
          </a:p>
        </p:txBody>
      </p:sp>
      <p:sp>
        <p:nvSpPr>
          <p:cNvPr id="147" name="Google Shape;147;p19"/>
          <p:cNvSpPr txBox="1"/>
          <p:nvPr/>
        </p:nvSpPr>
        <p:spPr>
          <a:xfrm>
            <a:off x="108200" y="4347050"/>
            <a:ext cx="311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1800"/>
              <a:t>Stem and Target Word</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0"/>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zh-TW" sz="4800">
                <a:latin typeface="Arial"/>
                <a:ea typeface="Arial"/>
                <a:cs typeface="Arial"/>
                <a:sym typeface="Arial"/>
              </a:rPr>
              <a:t>Related Work</a:t>
            </a:r>
            <a:endParaRPr sz="4800">
              <a:latin typeface="Arial"/>
              <a:ea typeface="Arial"/>
              <a:cs typeface="Arial"/>
              <a:sym typeface="Arial"/>
            </a:endParaRPr>
          </a:p>
          <a:p>
            <a:pPr indent="0" lvl="0" marL="0" rtl="0" algn="l">
              <a:spcBef>
                <a:spcPts val="0"/>
              </a:spcBef>
              <a:spcAft>
                <a:spcPts val="0"/>
              </a:spcAft>
              <a:buSzPts val="990"/>
              <a:buNone/>
            </a:pPr>
            <a:r>
              <a:t/>
            </a:r>
            <a:endParaRPr sz="2220"/>
          </a:p>
          <a:p>
            <a:pPr indent="0" lvl="0" marL="0" rtl="0" algn="l">
              <a:spcBef>
                <a:spcPts val="0"/>
              </a:spcBef>
              <a:spcAft>
                <a:spcPts val="0"/>
              </a:spcAft>
              <a:buSzPts val="990"/>
              <a:buNone/>
            </a:pPr>
            <a:r>
              <a:t/>
            </a:r>
            <a:endParaRPr sz="2520"/>
          </a:p>
        </p:txBody>
      </p:sp>
      <p:sp>
        <p:nvSpPr>
          <p:cNvPr id="153" name="Google Shape;153;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solidFill>
                  <a:schemeClr val="accent1"/>
                </a:solidFill>
                <a:latin typeface="Old Standard TT"/>
                <a:ea typeface="Old Standard TT"/>
                <a:cs typeface="Old Standard TT"/>
                <a:sym typeface="Old Standard TT"/>
              </a:rPr>
              <a:t>‹#›</a:t>
            </a:fld>
            <a:endParaRPr>
              <a:solidFill>
                <a:schemeClr val="accent1"/>
              </a:solidFill>
              <a:latin typeface="Old Standard TT"/>
              <a:ea typeface="Old Standard TT"/>
              <a:cs typeface="Old Standard TT"/>
              <a:sym typeface="Old Standard T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7" name="Shape 157"/>
        <p:cNvGrpSpPr/>
        <p:nvPr/>
      </p:nvGrpSpPr>
      <p:grpSpPr>
        <a:xfrm>
          <a:off x="0" y="0"/>
          <a:ext cx="0" cy="0"/>
          <a:chOff x="0" y="0"/>
          <a:chExt cx="0" cy="0"/>
        </a:xfrm>
      </p:grpSpPr>
      <p:sp>
        <p:nvSpPr>
          <p:cNvPr id="158" name="Google Shape;158;p21"/>
          <p:cNvSpPr txBox="1"/>
          <p:nvPr>
            <p:ph type="title"/>
          </p:nvPr>
        </p:nvSpPr>
        <p:spPr>
          <a:xfrm>
            <a:off x="587125" y="266575"/>
            <a:ext cx="7505700" cy="651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latin typeface="Arial"/>
                <a:ea typeface="Arial"/>
                <a:cs typeface="Arial"/>
                <a:sym typeface="Arial"/>
              </a:rPr>
              <a:t>Steps of </a:t>
            </a:r>
            <a:r>
              <a:rPr lang="zh-TW">
                <a:latin typeface="Arial"/>
                <a:ea typeface="Arial"/>
                <a:cs typeface="Arial"/>
                <a:sym typeface="Arial"/>
              </a:rPr>
              <a:t>Generating Distractors</a:t>
            </a:r>
            <a:endParaRPr>
              <a:latin typeface="Arial"/>
              <a:ea typeface="Arial"/>
              <a:cs typeface="Arial"/>
              <a:sym typeface="Arial"/>
            </a:endParaRPr>
          </a:p>
        </p:txBody>
      </p:sp>
      <p:grpSp>
        <p:nvGrpSpPr>
          <p:cNvPr id="159" name="Google Shape;159;p21"/>
          <p:cNvGrpSpPr/>
          <p:nvPr/>
        </p:nvGrpSpPr>
        <p:grpSpPr>
          <a:xfrm>
            <a:off x="2579629" y="884172"/>
            <a:ext cx="3520681" cy="3864471"/>
            <a:chOff x="4572000" y="354106"/>
            <a:chExt cx="4149300" cy="4435294"/>
          </a:xfrm>
        </p:grpSpPr>
        <p:sp>
          <p:nvSpPr>
            <p:cNvPr id="160" name="Google Shape;160;p21"/>
            <p:cNvSpPr/>
            <p:nvPr/>
          </p:nvSpPr>
          <p:spPr>
            <a:xfrm>
              <a:off x="4572000" y="1671400"/>
              <a:ext cx="4149300" cy="6519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800"/>
                <a:t>Distractor Candidates Generator (DCG)</a:t>
              </a:r>
              <a:endParaRPr sz="1800"/>
            </a:p>
          </p:txBody>
        </p:sp>
        <p:sp>
          <p:nvSpPr>
            <p:cNvPr id="161" name="Google Shape;161;p21"/>
            <p:cNvSpPr/>
            <p:nvPr/>
          </p:nvSpPr>
          <p:spPr>
            <a:xfrm>
              <a:off x="4572000" y="2893438"/>
              <a:ext cx="4149300" cy="6519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800"/>
                <a:t>Distractor Filter (DF)</a:t>
              </a:r>
              <a:endParaRPr sz="1800"/>
            </a:p>
          </p:txBody>
        </p:sp>
        <p:pic>
          <p:nvPicPr>
            <p:cNvPr id="162" name="Google Shape;162;p21"/>
            <p:cNvPicPr preferRelativeResize="0"/>
            <p:nvPr/>
          </p:nvPicPr>
          <p:blipFill>
            <a:blip r:embed="rId3">
              <a:alphaModFix/>
            </a:blip>
            <a:stretch>
              <a:fillRect/>
            </a:stretch>
          </p:blipFill>
          <p:spPr>
            <a:xfrm>
              <a:off x="6222450" y="354106"/>
              <a:ext cx="848401" cy="848401"/>
            </a:xfrm>
            <a:prstGeom prst="rect">
              <a:avLst/>
            </a:prstGeom>
            <a:noFill/>
            <a:ln>
              <a:noFill/>
            </a:ln>
          </p:spPr>
        </p:pic>
        <p:sp>
          <p:nvSpPr>
            <p:cNvPr id="163" name="Google Shape;163;p21"/>
            <p:cNvSpPr/>
            <p:nvPr/>
          </p:nvSpPr>
          <p:spPr>
            <a:xfrm>
              <a:off x="6572100" y="2402513"/>
              <a:ext cx="149100" cy="3897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64" name="Google Shape;164;p21"/>
            <p:cNvSpPr/>
            <p:nvPr/>
          </p:nvSpPr>
          <p:spPr>
            <a:xfrm>
              <a:off x="6572100" y="1202513"/>
              <a:ext cx="149100" cy="3897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65" name="Google Shape;165;p21"/>
            <p:cNvSpPr/>
            <p:nvPr/>
          </p:nvSpPr>
          <p:spPr>
            <a:xfrm>
              <a:off x="6572100" y="3646563"/>
              <a:ext cx="149100" cy="3897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66" name="Google Shape;166;p21"/>
            <p:cNvSpPr/>
            <p:nvPr/>
          </p:nvSpPr>
          <p:spPr>
            <a:xfrm>
              <a:off x="4572000" y="4137500"/>
              <a:ext cx="4149300" cy="6519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800"/>
                <a:t>Final Distractors</a:t>
              </a:r>
              <a:endParaRPr sz="1800"/>
            </a:p>
          </p:txBody>
        </p:sp>
      </p:grpSp>
      <p:sp>
        <p:nvSpPr>
          <p:cNvPr id="167" name="Google Shape;167;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solidFill>
                  <a:schemeClr val="dk1"/>
                </a:solidFill>
                <a:latin typeface="Old Standard TT"/>
                <a:ea typeface="Old Standard TT"/>
                <a:cs typeface="Old Standard TT"/>
                <a:sym typeface="Old Standard TT"/>
              </a:rPr>
              <a:t>‹#›</a:t>
            </a:fld>
            <a:endParaRPr>
              <a:solidFill>
                <a:schemeClr val="dk1"/>
              </a:solidFill>
              <a:latin typeface="Old Standard TT"/>
              <a:ea typeface="Old Standard TT"/>
              <a:cs typeface="Old Standard TT"/>
              <a:sym typeface="Old Standard T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